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6" r:id="rId5"/>
    <p:sldId id="260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80" r:id="rId14"/>
    <p:sldId id="281" r:id="rId15"/>
    <p:sldId id="278" r:id="rId16"/>
    <p:sldId id="277" r:id="rId17"/>
    <p:sldId id="269" r:id="rId18"/>
    <p:sldId id="279" r:id="rId19"/>
    <p:sldId id="270" r:id="rId20"/>
    <p:sldId id="271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9C75A18-E47B-4315-8C2A-90CCC44BF371}">
          <p14:sldIdLst>
            <p14:sldId id="256"/>
            <p14:sldId id="257"/>
          </p14:sldIdLst>
        </p14:section>
        <p14:section name="제목 없는 구역" id="{AF7C67CD-E94F-4294-BACB-2A547083E073}">
          <p14:sldIdLst>
            <p14:sldId id="258"/>
            <p14:sldId id="276"/>
            <p14:sldId id="260"/>
            <p14:sldId id="259"/>
            <p14:sldId id="262"/>
            <p14:sldId id="263"/>
            <p14:sldId id="264"/>
            <p14:sldId id="265"/>
            <p14:sldId id="266"/>
            <p14:sldId id="267"/>
            <p14:sldId id="280"/>
            <p14:sldId id="281"/>
            <p14:sldId id="278"/>
            <p14:sldId id="277"/>
            <p14:sldId id="269"/>
            <p14:sldId id="27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67A95B-F6CA-4A55-A8BE-88A73525EB5D}" v="99" dt="2021-03-18T16:03:58.354"/>
    <p1510:client id="{0FA2B763-9078-49FE-A1FC-640A059850B5}" v="456" dt="2021-03-19T04:11:43.2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211583869623592E-2"/>
          <c:y val="0.21254463524616446"/>
          <c:w val="0.94978841613037646"/>
          <c:h val="0.669059308765635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기존수수료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5~10억</c:v>
                </c:pt>
                <c:pt idx="1">
                  <c:v>10~30억 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2.0499999999999998</c:v>
                </c:pt>
                <c:pt idx="1">
                  <c:v>2.21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21-4958-AB4C-DD2D029627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변경 후 수수료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5~10억</c:v>
                </c:pt>
                <c:pt idx="1">
                  <c:v>10~30억 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1.4</c:v>
                </c:pt>
                <c:pt idx="1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21-4958-AB4C-DD2D029627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9649824"/>
        <c:axId val="669662720"/>
      </c:barChart>
      <c:catAx>
        <c:axId val="66964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9662720"/>
        <c:crosses val="autoZero"/>
        <c:auto val="1"/>
        <c:lblAlgn val="ctr"/>
        <c:lblOffset val="100"/>
        <c:noMultiLvlLbl val="0"/>
      </c:catAx>
      <c:valAx>
        <c:axId val="669662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9649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904609580052495E-2"/>
          <c:y val="0.11484387303149607"/>
          <c:w val="0.96388705708661415"/>
          <c:h val="0.820678518700787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경제활동 인구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20대 초반</c:v>
                </c:pt>
                <c:pt idx="1">
                  <c:v>20대 중후반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4E-4D06-A49D-C7193CA009F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비경제활동인구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20대 초반</c:v>
                </c:pt>
                <c:pt idx="1">
                  <c:v>20대 중후반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0.3</c:v>
                </c:pt>
                <c:pt idx="1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4E-4D06-A49D-C7193CA009F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경제활동인구비율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20대 초반</c:v>
                </c:pt>
                <c:pt idx="1">
                  <c:v>20대 중후반</c:v>
                </c:pt>
              </c:strCache>
            </c:strRef>
          </c:cat>
          <c:val>
            <c:numRef>
              <c:f>Sheet1!$D$2:$D$3</c:f>
              <c:numCache>
                <c:formatCode>0.00%</c:formatCode>
                <c:ptCount val="2"/>
                <c:pt idx="0">
                  <c:v>0.50180000000000002</c:v>
                </c:pt>
                <c:pt idx="1">
                  <c:v>0.87429999999999997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4E-4D06-A49D-C7193CA009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3750655"/>
        <c:axId val="613751487"/>
      </c:barChart>
      <c:catAx>
        <c:axId val="613750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3751487"/>
        <c:crosses val="autoZero"/>
        <c:auto val="1"/>
        <c:lblAlgn val="ctr"/>
        <c:lblOffset val="100"/>
        <c:noMultiLvlLbl val="0"/>
      </c:catAx>
      <c:valAx>
        <c:axId val="613751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3750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514594963468068"/>
          <c:y val="1.7550643541814747E-2"/>
          <c:w val="0.64785648575122934"/>
          <c:h val="8.87769682432379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ancomEQN" panose="02000000000000000000" pitchFamily="2" charset="-127"/>
                <a:ea typeface="HancomEQN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ancomEQN" panose="02000000000000000000" pitchFamily="2" charset="-127"/>
                <a:ea typeface="HancomEQN" panose="02000000000000000000" pitchFamily="2" charset="-127"/>
              </a:defRPr>
            </a:lvl1pPr>
          </a:lstStyle>
          <a:p>
            <a:fld id="{44A97798-4D70-4D60-A2A3-B91B18070C40}" type="datetimeFigureOut">
              <a:rPr lang="ko-KR" altLang="en-US" smtClean="0"/>
              <a:pPr/>
              <a:t>2021-05-02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ancomEQN" panose="02000000000000000000" pitchFamily="2" charset="-127"/>
                <a:ea typeface="HancomEQN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ancomEQN" panose="02000000000000000000" pitchFamily="2" charset="-127"/>
                <a:ea typeface="HancomEQN" panose="02000000000000000000" pitchFamily="2" charset="-127"/>
              </a:defRPr>
            </a:lvl1pPr>
          </a:lstStyle>
          <a:p>
            <a:fld id="{30AA12BE-AF6B-44B7-B7D3-480E23F462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897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HancomEQN" panose="02000000000000000000" pitchFamily="2" charset="-127"/>
        <a:ea typeface="HancomEQN" panose="020000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HancomEQN" panose="02000000000000000000" pitchFamily="2" charset="-127"/>
        <a:ea typeface="HancomEQN" panose="020000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HancomEQN" panose="02000000000000000000" pitchFamily="2" charset="-127"/>
        <a:ea typeface="HancomEQN" panose="020000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HancomEQN" panose="02000000000000000000" pitchFamily="2" charset="-127"/>
        <a:ea typeface="HancomEQN" panose="020000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HancomEQN" panose="02000000000000000000" pitchFamily="2" charset="-127"/>
        <a:ea typeface="HancomEQN" panose="020000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A12BE-AF6B-44B7-B7D3-480E23F4620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67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A12BE-AF6B-44B7-B7D3-480E23F4620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3968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A12BE-AF6B-44B7-B7D3-480E23F4620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259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A12BE-AF6B-44B7-B7D3-480E23F4620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925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A12BE-AF6B-44B7-B7D3-480E23F4620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96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1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17.png"/><Relationship Id="rId10" Type="http://schemas.openxmlformats.org/officeDocument/2006/relationships/image" Target="../media/image60.png"/><Relationship Id="rId4" Type="http://schemas.openxmlformats.org/officeDocument/2006/relationships/image" Target="../media/image2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7.png"/><Relationship Id="rId7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209524"/>
            <a:ext cx="17866667" cy="9904762"/>
            <a:chOff x="209524" y="209524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209524"/>
              <a:ext cx="17866667" cy="990476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88704" y="3202829"/>
            <a:ext cx="15818550" cy="37443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800" b="1" kern="0" spc="-200" dirty="0">
                <a:solidFill>
                  <a:srgbClr val="00558A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카드 사용 특성을 반영한 </a:t>
            </a:r>
          </a:p>
          <a:p>
            <a:pPr algn="just"/>
            <a:r>
              <a:rPr lang="en-US" sz="4800" b="1" kern="0" spc="-200" dirty="0">
                <a:solidFill>
                  <a:srgbClr val="00558A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차별화된 서비스 제공 및 텔레마케팅 </a:t>
            </a:r>
          </a:p>
          <a:p>
            <a:pPr algn="just"/>
            <a:r>
              <a:rPr lang="en-US" sz="4800" b="1" kern="0" spc="-200" dirty="0">
                <a:solidFill>
                  <a:srgbClr val="00558A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성공 예측 모델 개발로 수익 향상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155276" y="7892229"/>
            <a:ext cx="9104007" cy="133027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555F57"/>
                </a:solidFill>
                <a:latin typeface="에스코어 드림 3 Light" pitchFamily="34" charset="0"/>
                <a:cs typeface="에스코어 드림 3 Light" pitchFamily="34" charset="0"/>
              </a:rPr>
              <a:t>B반 3조 </a:t>
            </a:r>
          </a:p>
          <a:p>
            <a:pPr algn="just"/>
            <a:r>
              <a:rPr lang="en-US" sz="2200" kern="0" spc="-100" dirty="0">
                <a:solidFill>
                  <a:srgbClr val="555F57"/>
                </a:solidFill>
                <a:latin typeface="에스코어 드림 3 Light" pitchFamily="34" charset="0"/>
                <a:cs typeface="에스코어 드림 3 Light" pitchFamily="34" charset="0"/>
              </a:rPr>
              <a:t>곽내원, 김다솔, 김동현, 손일수, 정다빈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651057" y="966810"/>
            <a:ext cx="5621623" cy="429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900" kern="0" spc="-100" dirty="0">
                <a:solidFill>
                  <a:srgbClr val="555F57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13기 POSCO AI BIGDATA 아카데미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799038" y="6441192"/>
            <a:ext cx="712482" cy="68626"/>
            <a:chOff x="799038" y="6441192"/>
            <a:chExt cx="712482" cy="686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799038" y="6441192"/>
              <a:ext cx="712482" cy="68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88539" y="190476"/>
            <a:ext cx="4587651" cy="9904762"/>
            <a:chOff x="13488539" y="190476"/>
            <a:chExt cx="4587651" cy="99047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88539" y="190476"/>
              <a:ext cx="4587651" cy="990476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93C0D09D-E360-4E1B-8589-F238E8C04603}"/>
              </a:ext>
            </a:extLst>
          </p:cNvPr>
          <p:cNvSpPr/>
          <p:nvPr/>
        </p:nvSpPr>
        <p:spPr>
          <a:xfrm>
            <a:off x="9763955" y="6119263"/>
            <a:ext cx="1285045" cy="1300671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F74F29-37F6-4174-B0F1-F82C7E5D1516}"/>
              </a:ext>
            </a:extLst>
          </p:cNvPr>
          <p:cNvSpPr/>
          <p:nvPr/>
        </p:nvSpPr>
        <p:spPr>
          <a:xfrm>
            <a:off x="3701045" y="6119016"/>
            <a:ext cx="1285045" cy="1300671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3B1783-902A-4E33-967E-4F31CC976B86}"/>
              </a:ext>
            </a:extLst>
          </p:cNvPr>
          <p:cNvSpPr/>
          <p:nvPr/>
        </p:nvSpPr>
        <p:spPr>
          <a:xfrm>
            <a:off x="1651057" y="6119016"/>
            <a:ext cx="1285045" cy="1300671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5944451-9488-4789-A7C3-A0F0A312661B}"/>
              </a:ext>
            </a:extLst>
          </p:cNvPr>
          <p:cNvSpPr/>
          <p:nvPr/>
        </p:nvSpPr>
        <p:spPr>
          <a:xfrm>
            <a:off x="5751033" y="6119016"/>
            <a:ext cx="1285045" cy="1300671"/>
          </a:xfrm>
          <a:prstGeom prst="ellipse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C13233-8774-4696-9841-86CA22510211}"/>
              </a:ext>
            </a:extLst>
          </p:cNvPr>
          <p:cNvSpPr/>
          <p:nvPr/>
        </p:nvSpPr>
        <p:spPr>
          <a:xfrm>
            <a:off x="7757494" y="6119016"/>
            <a:ext cx="1285045" cy="1300671"/>
          </a:xfrm>
          <a:prstGeom prst="ellipse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0666" y="191119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84390" y="823952"/>
            <a:ext cx="6174460" cy="10620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>
                <a:solidFill>
                  <a:srgbClr val="555F57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4. 분석결과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966210" y="2151220"/>
            <a:ext cx="15246407" cy="85398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경제활동 참여비율이 낮은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 초반 연령대의 카드 발급에 따른 리스크가 증가함에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 </a:t>
            </a:r>
            <a:r>
              <a:rPr lang="ko-KR" altLang="en-US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발급시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리스크에 대한 사전 검토가 필요 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448800" y="3516824"/>
            <a:ext cx="7778807" cy="5831478"/>
            <a:chOff x="9782748" y="4362056"/>
            <a:chExt cx="7444859" cy="49862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2748" y="4362056"/>
              <a:ext cx="7444859" cy="49862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4641" y="3516824"/>
            <a:ext cx="7444859" cy="5831478"/>
            <a:chOff x="1304641" y="4362056"/>
            <a:chExt cx="7444859" cy="49862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641" y="4362056"/>
              <a:ext cx="7444859" cy="49862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7102" y="4652163"/>
            <a:ext cx="6751930" cy="4337325"/>
            <a:chOff x="10143021" y="4686516"/>
            <a:chExt cx="6751930" cy="43373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43021" y="4686516"/>
              <a:ext cx="6751930" cy="43373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53611" y="3346810"/>
            <a:ext cx="7111143" cy="611859"/>
            <a:chOff x="5795935" y="3346167"/>
            <a:chExt cx="7111143" cy="6118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5935" y="3346167"/>
              <a:ext cx="7111143" cy="61185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0020843" y="3462123"/>
            <a:ext cx="6943911" cy="4823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b="1" dirty="0">
                <a:solidFill>
                  <a:srgbClr val="FFFFFF"/>
                </a:solidFill>
                <a:latin typeface="에스코어 드림 3 Light" pitchFamily="34" charset="0"/>
                <a:cs typeface="에스코어 드림 3 Light" pitchFamily="34" charset="0"/>
              </a:rPr>
              <a:t>경제활동을 하지 않는 20대 초반 카드 빛 상환 능력 부족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285593" y="1581781"/>
            <a:ext cx="6171429" cy="138857"/>
            <a:chOff x="1285593" y="1581781"/>
            <a:chExt cx="6171429" cy="138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5593" y="1581781"/>
              <a:ext cx="6171429" cy="13885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272498" y="1987305"/>
            <a:ext cx="589286" cy="8228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dirty="0">
                <a:solidFill>
                  <a:srgbClr val="595959"/>
                </a:solidFill>
                <a:latin typeface="Noto Sans CJK KR Regular" pitchFamily="34" charset="0"/>
                <a:cs typeface="Noto Sans CJK KR Regular" pitchFamily="34" charset="0"/>
              </a:rPr>
              <a:t>■</a:t>
            </a:r>
            <a:endParaRPr lang="en-US" dirty="0"/>
          </a:p>
        </p:txBody>
      </p:sp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FFD1D8FC-A030-486E-8F0E-F0EEBC274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973668"/>
              </p:ext>
            </p:extLst>
          </p:nvPr>
        </p:nvGraphicFramePr>
        <p:xfrm>
          <a:off x="1618273" y="7228219"/>
          <a:ext cx="6904736" cy="1754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98">
                  <a:extLst>
                    <a:ext uri="{9D8B030D-6E8A-4147-A177-3AD203B41FA5}">
                      <a16:colId xmlns:a16="http://schemas.microsoft.com/office/drawing/2014/main" val="86295239"/>
                    </a:ext>
                  </a:extLst>
                </a:gridCol>
                <a:gridCol w="1621438">
                  <a:extLst>
                    <a:ext uri="{9D8B030D-6E8A-4147-A177-3AD203B41FA5}">
                      <a16:colId xmlns:a16="http://schemas.microsoft.com/office/drawing/2014/main" val="314762806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664691829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133395404"/>
                    </a:ext>
                  </a:extLst>
                </a:gridCol>
              </a:tblGrid>
              <a:tr h="4277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경제활동인구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비경제활동인구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경제활동</a:t>
                      </a:r>
                      <a:endParaRPr lang="en-US" altLang="ko-KR" sz="1800" dirty="0">
                        <a:solidFill>
                          <a:schemeClr val="bg1">
                            <a:lumMod val="95000"/>
                          </a:schemeClr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인구비율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184049"/>
                  </a:ext>
                </a:extLst>
              </a:tr>
              <a:tr h="440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 초반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143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142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50.18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616314"/>
                  </a:ext>
                </a:extLst>
              </a:tr>
              <a:tr h="673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 중 후반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3101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446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87.43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689460"/>
                  </a:ext>
                </a:extLst>
              </a:tr>
            </a:tbl>
          </a:graphicData>
        </a:graphic>
      </p:graphicFrame>
      <p:sp>
        <p:nvSpPr>
          <p:cNvPr id="24" name="Object 20">
            <a:extLst>
              <a:ext uri="{FF2B5EF4-FFF2-40B4-BE49-F238E27FC236}">
                <a16:creationId xmlns:a16="http://schemas.microsoft.com/office/drawing/2014/main" id="{B99DA5BE-71CE-48CF-8EA7-6E3094EC6029}"/>
              </a:ext>
            </a:extLst>
          </p:cNvPr>
          <p:cNvSpPr txBox="1"/>
          <p:nvPr/>
        </p:nvSpPr>
        <p:spPr>
          <a:xfrm>
            <a:off x="7620000" y="8687000"/>
            <a:ext cx="971822" cy="6736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ko-KR" altLang="en-US" dirty="0"/>
          </a:p>
          <a:p>
            <a:pPr algn="just"/>
            <a:r>
              <a:rPr lang="en-US" sz="1500" kern="0" spc="-100" dirty="0">
                <a:solidFill>
                  <a:srgbClr val="555F57"/>
                </a:solidFill>
                <a:latin typeface="에스코어 드림 3 Light" pitchFamily="34" charset="0"/>
              </a:rPr>
              <a:t>(</a:t>
            </a:r>
            <a:r>
              <a:rPr lang="ko-KR" altLang="en-US" sz="1500" kern="0" spc="-100" dirty="0">
                <a:solidFill>
                  <a:srgbClr val="555F57"/>
                </a:solidFill>
                <a:latin typeface="에스코어 드림 3 Light" pitchFamily="34" charset="0"/>
              </a:rPr>
              <a:t>단위</a:t>
            </a:r>
            <a:r>
              <a:rPr lang="en-US" altLang="ko-KR" sz="1500" kern="0" spc="-100" dirty="0">
                <a:solidFill>
                  <a:srgbClr val="555F57"/>
                </a:solidFill>
                <a:latin typeface="에스코어 드림 3 Light" pitchFamily="34" charset="0"/>
              </a:rPr>
              <a:t>: </a:t>
            </a:r>
            <a:r>
              <a:rPr lang="ko-KR" altLang="en-US" sz="1500" kern="0" spc="-100" dirty="0">
                <a:solidFill>
                  <a:srgbClr val="555F57"/>
                </a:solidFill>
                <a:latin typeface="에스코어 드림 3 Light" pitchFamily="34" charset="0"/>
              </a:rPr>
              <a:t>명</a:t>
            </a:r>
            <a:r>
              <a:rPr lang="en-US" altLang="ko-KR" sz="1500" kern="0" spc="-100" dirty="0">
                <a:solidFill>
                  <a:srgbClr val="555F57"/>
                </a:solidFill>
                <a:latin typeface="에스코어 드림 3 Light" pitchFamily="34" charset="0"/>
              </a:rPr>
              <a:t>)</a:t>
            </a:r>
            <a:endParaRPr lang="en-US" dirty="0"/>
          </a:p>
        </p:txBody>
      </p:sp>
      <p:grpSp>
        <p:nvGrpSpPr>
          <p:cNvPr id="31" name="그룹 1007">
            <a:extLst>
              <a:ext uri="{FF2B5EF4-FFF2-40B4-BE49-F238E27FC236}">
                <a16:creationId xmlns:a16="http://schemas.microsoft.com/office/drawing/2014/main" id="{E10283C1-6224-493C-BBD1-F3411C855152}"/>
              </a:ext>
            </a:extLst>
          </p:cNvPr>
          <p:cNvGrpSpPr/>
          <p:nvPr/>
        </p:nvGrpSpPr>
        <p:grpSpPr>
          <a:xfrm>
            <a:off x="3261213" y="3314700"/>
            <a:ext cx="3555838" cy="611859"/>
            <a:chOff x="5795935" y="3346167"/>
            <a:chExt cx="7111143" cy="611859"/>
          </a:xfrm>
        </p:grpSpPr>
        <p:pic>
          <p:nvPicPr>
            <p:cNvPr id="32" name="Object 22">
              <a:extLst>
                <a:ext uri="{FF2B5EF4-FFF2-40B4-BE49-F238E27FC236}">
                  <a16:creationId xmlns:a16="http://schemas.microsoft.com/office/drawing/2014/main" id="{04BAF158-28D4-48B8-BB47-D73602C80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5935" y="3346167"/>
              <a:ext cx="7111143" cy="611859"/>
            </a:xfrm>
            <a:prstGeom prst="rect">
              <a:avLst/>
            </a:prstGeom>
          </p:spPr>
        </p:pic>
      </p:grpSp>
      <p:sp>
        <p:nvSpPr>
          <p:cNvPr id="33" name="Object 25">
            <a:extLst>
              <a:ext uri="{FF2B5EF4-FFF2-40B4-BE49-F238E27FC236}">
                <a16:creationId xmlns:a16="http://schemas.microsoft.com/office/drawing/2014/main" id="{84D3F63B-6E5D-45C3-8023-CCA4CFCD1733}"/>
              </a:ext>
            </a:extLst>
          </p:cNvPr>
          <p:cNvSpPr txBox="1"/>
          <p:nvPr/>
        </p:nvSpPr>
        <p:spPr>
          <a:xfrm>
            <a:off x="3261213" y="3393159"/>
            <a:ext cx="3472216" cy="48239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100" b="1" dirty="0">
                <a:solidFill>
                  <a:srgbClr val="FFFFFF"/>
                </a:solidFill>
                <a:latin typeface="에스코어 드림 3 Light" pitchFamily="34" charset="0"/>
              </a:rPr>
              <a:t>20</a:t>
            </a:r>
            <a:r>
              <a:rPr lang="ko-KR" altLang="en-US" sz="2100" b="1" dirty="0">
                <a:solidFill>
                  <a:srgbClr val="FFFFFF"/>
                </a:solidFill>
                <a:latin typeface="에스코어 드림 3 Light" pitchFamily="34" charset="0"/>
              </a:rPr>
              <a:t>대 </a:t>
            </a:r>
            <a:r>
              <a:rPr lang="ko-KR" altLang="en-US" sz="2100" b="1" dirty="0">
                <a:solidFill>
                  <a:srgbClr val="FFFFFF"/>
                </a:solidFill>
                <a:latin typeface="에스코어 드림 3 Light"/>
              </a:rPr>
              <a:t>경제활동인구</a:t>
            </a:r>
            <a:endParaRPr lang="en-US" dirty="0">
              <a:latin typeface="에스코어 드림 3 Light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89A49F82-8E1B-411D-837F-B7D59FBC89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2485064"/>
              </p:ext>
            </p:extLst>
          </p:nvPr>
        </p:nvGraphicFramePr>
        <p:xfrm>
          <a:off x="1618274" y="4128682"/>
          <a:ext cx="6904736" cy="2927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1001">
            <a:extLst>
              <a:ext uri="{FF2B5EF4-FFF2-40B4-BE49-F238E27FC236}">
                <a16:creationId xmlns:a16="http://schemas.microsoft.com/office/drawing/2014/main" id="{77E5CB82-C8D0-4B28-836C-3FFE48CDFDB1}"/>
              </a:ext>
            </a:extLst>
          </p:cNvPr>
          <p:cNvGrpSpPr/>
          <p:nvPr/>
        </p:nvGrpSpPr>
        <p:grpSpPr>
          <a:xfrm>
            <a:off x="210667" y="191119"/>
            <a:ext cx="17866667" cy="9904762"/>
            <a:chOff x="209524" y="190476"/>
            <a:chExt cx="17866667" cy="9904762"/>
          </a:xfrm>
        </p:grpSpPr>
        <p:pic>
          <p:nvPicPr>
            <p:cNvPr id="73" name="Object 2">
              <a:extLst>
                <a:ext uri="{FF2B5EF4-FFF2-40B4-BE49-F238E27FC236}">
                  <a16:creationId xmlns:a16="http://schemas.microsoft.com/office/drawing/2014/main" id="{08DF420D-D5B4-4A27-84AB-FAD6B47F1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9139308" y="4127046"/>
            <a:ext cx="8539092" cy="5653424"/>
            <a:chOff x="9367908" y="4181810"/>
            <a:chExt cx="8389168" cy="56187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67908" y="4181810"/>
              <a:ext cx="8389168" cy="56187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2516" y="4127046"/>
            <a:ext cx="8389168" cy="5618703"/>
            <a:chOff x="796816" y="4181810"/>
            <a:chExt cx="8389168" cy="56187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816" y="4181810"/>
              <a:ext cx="8389168" cy="56187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84390" y="823952"/>
            <a:ext cx="6174460" cy="10620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>
                <a:solidFill>
                  <a:srgbClr val="555F57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4. </a:t>
            </a:r>
            <a:r>
              <a:rPr lang="en-US" sz="3600" kern="0" spc="-100" dirty="0" err="1">
                <a:solidFill>
                  <a:srgbClr val="555F57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분석결과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2050799" y="2029645"/>
            <a:ext cx="16008601" cy="97401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30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카드사에서 제공하는 혜택 고려 시 </a:t>
            </a:r>
            <a:r>
              <a:rPr lang="en-US" sz="30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20대 후반의 혜택별 </a:t>
            </a:r>
            <a:r>
              <a:rPr lang="en-US" sz="30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사용금액과</a:t>
            </a:r>
            <a:r>
              <a:rPr lang="en-US" sz="30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sz="30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사용횟수</a:t>
            </a:r>
            <a:r>
              <a:rPr lang="ko-KR" altLang="en-US" sz="30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의</a:t>
            </a:r>
            <a:r>
              <a:rPr lang="en-US" altLang="ko-KR" sz="30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30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연관성이 높게</a:t>
            </a:r>
            <a:endParaRPr lang="en-US" altLang="ko-KR" sz="30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r>
              <a:rPr lang="ko-KR" altLang="en-US" sz="30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나타남에 따라 </a:t>
            </a:r>
            <a:r>
              <a:rPr lang="en-US" sz="30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20대 후반의 니즈를 고려한 카드 서비스 개발 필요</a:t>
            </a:r>
            <a:endParaRPr lang="en-US" sz="3000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9429055" y="4596044"/>
            <a:ext cx="7750246" cy="3366856"/>
            <a:chOff x="9623355" y="4608295"/>
            <a:chExt cx="7750246" cy="33668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5" cstate="print"/>
            <a:srcRect r="707" b="3333"/>
            <a:stretch/>
          </p:blipFill>
          <p:spPr>
            <a:xfrm>
              <a:off x="9623355" y="4608295"/>
              <a:ext cx="7750246" cy="33668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2387" y="4608295"/>
            <a:ext cx="7646313" cy="3281843"/>
            <a:chOff x="1116687" y="4608295"/>
            <a:chExt cx="7646313" cy="32818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6" cstate="print"/>
            <a:srcRect r="1331" b="6353"/>
            <a:stretch/>
          </p:blipFill>
          <p:spPr>
            <a:xfrm>
              <a:off x="1116687" y="4608295"/>
              <a:ext cx="7646313" cy="32818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06300" y="3347800"/>
            <a:ext cx="8802554" cy="635925"/>
            <a:chOff x="5017219" y="3347800"/>
            <a:chExt cx="8802554" cy="63592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809952" y="3347800"/>
              <a:ext cx="7217088" cy="620975"/>
              <a:chOff x="5809952" y="3347800"/>
              <a:chExt cx="7217088" cy="62097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09952" y="3347800"/>
                <a:ext cx="7217088" cy="620975"/>
              </a:xfrm>
              <a:prstGeom prst="rect">
                <a:avLst/>
              </a:prstGeom>
            </p:spPr>
          </p:pic>
        </p:grpSp>
        <p:sp>
          <p:nvSpPr>
            <p:cNvPr id="32" name="Object 32"/>
            <p:cNvSpPr txBox="1"/>
            <p:nvPr/>
          </p:nvSpPr>
          <p:spPr>
            <a:xfrm>
              <a:off x="5017219" y="3441101"/>
              <a:ext cx="8802554" cy="54262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latin typeface="에스코어 드림 3 Light" pitchFamily="34" charset="0"/>
                  <a:cs typeface="에스코어 드림 3 Light" pitchFamily="34" charset="0"/>
                </a:rPr>
                <a:t>혜택분야별 사용금액과 사용횟수</a:t>
              </a:r>
              <a:endParaRPr lang="en-US" dirty="0"/>
            </a:p>
          </p:txBody>
        </p:sp>
      </p:grpSp>
      <p:grpSp>
        <p:nvGrpSpPr>
          <p:cNvPr id="1011" name="그룹 1011"/>
          <p:cNvGrpSpPr/>
          <p:nvPr/>
        </p:nvGrpSpPr>
        <p:grpSpPr>
          <a:xfrm>
            <a:off x="5746104" y="5303386"/>
            <a:ext cx="1930939" cy="1925261"/>
            <a:chOff x="6009524" y="5370427"/>
            <a:chExt cx="1930939" cy="19252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09524" y="5370427"/>
              <a:ext cx="1930939" cy="19252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14235" y="5303386"/>
            <a:ext cx="1930939" cy="1925261"/>
            <a:chOff x="14508535" y="5388399"/>
            <a:chExt cx="1930939" cy="192526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08535" y="5388399"/>
              <a:ext cx="1930939" cy="19252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85593" y="1581781"/>
            <a:ext cx="6171429" cy="138857"/>
            <a:chOff x="1285593" y="1581781"/>
            <a:chExt cx="6171429" cy="13885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5593" y="1581781"/>
              <a:ext cx="6171429" cy="138857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272498" y="1987305"/>
            <a:ext cx="589286" cy="8228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dirty="0">
                <a:solidFill>
                  <a:srgbClr val="595959"/>
                </a:solidFill>
                <a:latin typeface="Noto Sans CJK KR Regular" pitchFamily="34" charset="0"/>
                <a:cs typeface="Noto Sans CJK KR Regular" pitchFamily="34" charset="0"/>
              </a:rPr>
              <a:t>■</a:t>
            </a:r>
            <a:endParaRPr lang="en-US" dirty="0"/>
          </a:p>
        </p:txBody>
      </p:sp>
      <p:sp>
        <p:nvSpPr>
          <p:cNvPr id="35" name="Object 14">
            <a:extLst>
              <a:ext uri="{FF2B5EF4-FFF2-40B4-BE49-F238E27FC236}">
                <a16:creationId xmlns:a16="http://schemas.microsoft.com/office/drawing/2014/main" id="{415B900F-95FC-47AD-A4FC-420AAD58DFBA}"/>
              </a:ext>
            </a:extLst>
          </p:cNvPr>
          <p:cNvSpPr txBox="1"/>
          <p:nvPr/>
        </p:nvSpPr>
        <p:spPr>
          <a:xfrm>
            <a:off x="971900" y="8033459"/>
            <a:ext cx="7596799" cy="16225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One-way ANOVA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</a:p>
          <a:p>
            <a:pPr algn="just"/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H0: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혜택 분야별 사용금액과 관련이 없다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H1: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혜택 분야별 사용금액과 관련이 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P-value : 0.0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유의수준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5%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낮으므로</a:t>
            </a:r>
            <a:endParaRPr 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sz="2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ko-KR" altLang="en-US" sz="20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귀무가설</a:t>
            </a:r>
            <a:r>
              <a:rPr lang="ko-KR" altLang="en-US" sz="2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기각</a:t>
            </a:r>
            <a:r>
              <a:rPr lang="en-US" altLang="ko-KR" sz="2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혜택 분야별 사용금액과 관련이 있다</a:t>
            </a:r>
            <a:r>
              <a:rPr lang="en-US" altLang="ko-KR" sz="2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2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F405A25B-E24A-485E-BEFB-2AF532DCAB96}"/>
              </a:ext>
            </a:extLst>
          </p:cNvPr>
          <p:cNvSpPr txBox="1"/>
          <p:nvPr/>
        </p:nvSpPr>
        <p:spPr>
          <a:xfrm>
            <a:off x="9480308" y="8004387"/>
            <a:ext cx="7835792" cy="16225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One-way ANOVA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</a:p>
          <a:p>
            <a:pPr algn="just"/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H0: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혜택 분야별 사용횟수와 관련이 없다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H1: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혜택 분야별 사용횟수와 관련이 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P-value : 0.0,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유의수준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5%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낮으므로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sz="2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ko-KR" altLang="en-US" sz="20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귀무가설</a:t>
            </a:r>
            <a:r>
              <a:rPr lang="ko-KR" altLang="en-US" sz="2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기각</a:t>
            </a:r>
            <a:r>
              <a:rPr lang="en-US" altLang="ko-KR" sz="2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혜택 분야별 사용금액과 관련이 있다</a:t>
            </a:r>
            <a:r>
              <a:rPr lang="en-US" altLang="ko-KR" sz="2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2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9E8B1F-5767-4AA0-A314-431AE87D30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8198" y="6780972"/>
            <a:ext cx="714375" cy="4476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EAB029-0A2A-4EA8-B5C7-8A7D49C6B9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6499" y="6934740"/>
            <a:ext cx="817869" cy="2563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3D0FA6-FDD4-4061-AE8D-A6A55AC4DB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96500" y="7244976"/>
            <a:ext cx="1238398" cy="3764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252CF7-23A5-473D-80AE-4998B0A094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8986" y="6817541"/>
            <a:ext cx="657225" cy="3619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3BD8D08-B2CA-4F5C-B920-AB5A444614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25300" y="6819900"/>
            <a:ext cx="457200" cy="3143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C1007E2-5591-490C-9E78-7A7BD9FBC6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56383" y="7046047"/>
            <a:ext cx="1036270" cy="28736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5C9BA35-815F-4B16-A8AF-08E9AA6B46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11786" y="6745974"/>
            <a:ext cx="761242" cy="27011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562CEDB-C4E2-4497-8DF1-7A9A7EB3DB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39043" y="6084483"/>
            <a:ext cx="915351" cy="44291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674F150-F3B2-4037-8B9A-C7D7D07B8C0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94361" y="7082871"/>
            <a:ext cx="874656" cy="29155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9843A0D-594F-49EE-A909-B7BF0BBF8A2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98754" y="7056215"/>
            <a:ext cx="689726" cy="34486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9E55574-156F-4DC3-B715-F5F65F2BC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9578" y="6714193"/>
            <a:ext cx="714375" cy="4476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168A1A6-8013-4B12-9CDF-CC3CAEB157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9217" y="6814254"/>
            <a:ext cx="817869" cy="25634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4436494-8310-42A0-A4AC-95BD5425DA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73858" y="7056736"/>
            <a:ext cx="1238398" cy="37648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F574999A-2CBF-43BD-AF34-88E1D60DED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70366" y="6750762"/>
            <a:ext cx="657225" cy="36195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BA5FB691-21DF-43F3-B3C1-7E4535447D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66680" y="6753121"/>
            <a:ext cx="457200" cy="31432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26890DC9-A37A-48F1-8D73-F0CB8A0E8A5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97763" y="6979268"/>
            <a:ext cx="1036270" cy="287369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C2D31FA-8DCF-454C-96DE-852E373FEA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153166" y="6679195"/>
            <a:ext cx="761242" cy="27011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4FE9724-361D-4484-8F4E-8D69BAEC737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780423" y="6017704"/>
            <a:ext cx="915351" cy="442912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3082BA70-D5DB-402D-9D94-399172576F2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635741" y="7016092"/>
            <a:ext cx="874656" cy="291552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2E668352-7D37-4A61-9BDC-FAFE83134E5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540134" y="6989436"/>
            <a:ext cx="689726" cy="344863"/>
          </a:xfrm>
          <a:prstGeom prst="rect">
            <a:avLst/>
          </a:prstGeom>
        </p:spPr>
      </p:pic>
      <p:sp>
        <p:nvSpPr>
          <p:cNvPr id="74" name="Object 20">
            <a:extLst>
              <a:ext uri="{FF2B5EF4-FFF2-40B4-BE49-F238E27FC236}">
                <a16:creationId xmlns:a16="http://schemas.microsoft.com/office/drawing/2014/main" id="{35754498-7DD7-4733-AC24-D8BAD2DB129F}"/>
              </a:ext>
            </a:extLst>
          </p:cNvPr>
          <p:cNvSpPr txBox="1"/>
          <p:nvPr/>
        </p:nvSpPr>
        <p:spPr>
          <a:xfrm>
            <a:off x="6248400" y="5905500"/>
            <a:ext cx="1021564" cy="4386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kern="0" spc="-100" dirty="0">
                <a:solidFill>
                  <a:srgbClr val="555F5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3 Light" pitchFamily="34" charset="0"/>
              </a:rPr>
              <a:t>통신사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Object 20">
            <a:extLst>
              <a:ext uri="{FF2B5EF4-FFF2-40B4-BE49-F238E27FC236}">
                <a16:creationId xmlns:a16="http://schemas.microsoft.com/office/drawing/2014/main" id="{1CCAF86D-5152-46D0-8402-F49196BC454F}"/>
              </a:ext>
            </a:extLst>
          </p:cNvPr>
          <p:cNvSpPr txBox="1"/>
          <p:nvPr/>
        </p:nvSpPr>
        <p:spPr>
          <a:xfrm>
            <a:off x="14828036" y="5866210"/>
            <a:ext cx="1021564" cy="3440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kern="0" spc="-100" dirty="0">
                <a:solidFill>
                  <a:srgbClr val="555F5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3 Light" pitchFamily="34" charset="0"/>
              </a:rPr>
              <a:t>통신사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84390" y="823952"/>
            <a:ext cx="6174460" cy="10620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>
                <a:solidFill>
                  <a:srgbClr val="555F57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4. </a:t>
            </a:r>
            <a:r>
              <a:rPr lang="en-US" sz="3600" kern="0" spc="-100" dirty="0" err="1">
                <a:solidFill>
                  <a:srgbClr val="555F57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분석결과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2123552" y="2071597"/>
            <a:ext cx="15369686" cy="1587926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20</a:t>
            </a: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대 중후반의 경우 통신할인과 연계된 카드 사용이 높게 나타나는 반면 통신과 연계혜택이 적은 요식업에서의 사용은 낮게 나타남에 따라 </a:t>
            </a:r>
            <a:r>
              <a:rPr lang="ko-KR" altLang="en-US" sz="28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요식업과 통신할인을 결합한 새로운 서비스 개발이 필요</a:t>
            </a:r>
            <a:endParaRPr lang="en-US" altLang="ko-KR" sz="2800" b="1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에스코어 드림 5 Medium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62320" y="3001470"/>
            <a:ext cx="778116" cy="1086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62576" y="3543301"/>
            <a:ext cx="8045491" cy="6100742"/>
            <a:chOff x="862576" y="4255519"/>
            <a:chExt cx="8045491" cy="53885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576" y="4255519"/>
              <a:ext cx="8045491" cy="53885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2255" y="3346388"/>
            <a:ext cx="6556651" cy="564150"/>
            <a:chOff x="1647143" y="3973444"/>
            <a:chExt cx="6556651" cy="5641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7143" y="3973444"/>
              <a:ext cx="6556651" cy="5641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1262" y="4195748"/>
            <a:ext cx="7215509" cy="4833951"/>
            <a:chOff x="4220837" y="4957806"/>
            <a:chExt cx="4267170" cy="40356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 cstate="print"/>
            <a:srcRect b="4258"/>
            <a:stretch/>
          </p:blipFill>
          <p:spPr>
            <a:xfrm>
              <a:off x="4220837" y="4957806"/>
              <a:ext cx="4267170" cy="403561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237521" y="3442844"/>
            <a:ext cx="7415685" cy="49370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에스코어 드림 3 Light" pitchFamily="34" charset="0"/>
                <a:cs typeface="에스코어 드림 3 Light" pitchFamily="34" charset="0"/>
              </a:rPr>
              <a:t>20대 중후반의 혜택별 카드 사용 비율 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9377647" y="3543301"/>
            <a:ext cx="8045491" cy="6105233"/>
            <a:chOff x="9377647" y="4260011"/>
            <a:chExt cx="8045491" cy="538852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7647" y="4260011"/>
              <a:ext cx="8045491" cy="53885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53600" y="4140037"/>
            <a:ext cx="7427472" cy="4784590"/>
            <a:chOff x="12698427" y="4940735"/>
            <a:chExt cx="4482645" cy="439387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98427" y="4940735"/>
              <a:ext cx="4482645" cy="43938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79468" y="3384067"/>
            <a:ext cx="6556651" cy="564150"/>
            <a:chOff x="10179468" y="3977936"/>
            <a:chExt cx="6556651" cy="56415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9468" y="3977936"/>
              <a:ext cx="6556651" cy="56415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9496206" y="3476148"/>
            <a:ext cx="7997032" cy="65077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에스코어 드림 3 Light" pitchFamily="34" charset="0"/>
                <a:cs typeface="에스코어 드림 3 Light" pitchFamily="34" charset="0"/>
              </a:rPr>
              <a:t>요식업계 카드사용 현황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285593" y="1581781"/>
            <a:ext cx="6171429" cy="138857"/>
            <a:chOff x="1285593" y="1581781"/>
            <a:chExt cx="6171429" cy="1388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5593" y="1581781"/>
              <a:ext cx="6171429" cy="138857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272498" y="1987305"/>
            <a:ext cx="589286" cy="8228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dirty="0">
                <a:solidFill>
                  <a:srgbClr val="595959"/>
                </a:solidFill>
                <a:latin typeface="Noto Sans CJK KR Regular" pitchFamily="34" charset="0"/>
                <a:cs typeface="Noto Sans CJK KR Regular" pitchFamily="34" charset="0"/>
              </a:rPr>
              <a:t>■</a:t>
            </a:r>
            <a:endParaRPr lang="en-US" dirty="0"/>
          </a:p>
        </p:txBody>
      </p:sp>
      <p:grpSp>
        <p:nvGrpSpPr>
          <p:cNvPr id="42" name="그룹 1011">
            <a:extLst>
              <a:ext uri="{FF2B5EF4-FFF2-40B4-BE49-F238E27FC236}">
                <a16:creationId xmlns:a16="http://schemas.microsoft.com/office/drawing/2014/main" id="{873FD5E1-22CB-45F1-B830-66E3C169367C}"/>
              </a:ext>
            </a:extLst>
          </p:cNvPr>
          <p:cNvGrpSpPr/>
          <p:nvPr/>
        </p:nvGrpSpPr>
        <p:grpSpPr>
          <a:xfrm>
            <a:off x="9496206" y="7007519"/>
            <a:ext cx="1777999" cy="1917108"/>
            <a:chOff x="6009524" y="5370427"/>
            <a:chExt cx="1930939" cy="1925261"/>
          </a:xfrm>
        </p:grpSpPr>
        <p:pic>
          <p:nvPicPr>
            <p:cNvPr id="43" name="Object 35">
              <a:extLst>
                <a:ext uri="{FF2B5EF4-FFF2-40B4-BE49-F238E27FC236}">
                  <a16:creationId xmlns:a16="http://schemas.microsoft.com/office/drawing/2014/main" id="{A39AF360-0B6B-47FE-A481-6C034BC09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09524" y="5370427"/>
              <a:ext cx="1930939" cy="1925261"/>
            </a:xfrm>
            <a:prstGeom prst="rect">
              <a:avLst/>
            </a:prstGeom>
          </p:spPr>
        </p:pic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1C566143-CC0C-4924-8E31-C471C724B540}"/>
              </a:ext>
            </a:extLst>
          </p:cNvPr>
          <p:cNvSpPr/>
          <p:nvPr/>
        </p:nvSpPr>
        <p:spPr>
          <a:xfrm>
            <a:off x="1106929" y="4120186"/>
            <a:ext cx="1462636" cy="4804441"/>
          </a:xfrm>
          <a:prstGeom prst="ellipse">
            <a:avLst/>
          </a:prstGeom>
          <a:noFill/>
          <a:ln w="76200">
            <a:solidFill>
              <a:srgbClr val="FFE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84390" y="823952"/>
            <a:ext cx="6174460" cy="10620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>
                <a:solidFill>
                  <a:srgbClr val="555F57"/>
                </a:solidFill>
                <a:latin typeface="HancomEQN" panose="02000000000000000000" pitchFamily="2" charset="-127"/>
                <a:cs typeface="에스코어 드림 4 Regular" pitchFamily="34" charset="0"/>
              </a:rPr>
              <a:t>4. </a:t>
            </a:r>
            <a:r>
              <a:rPr lang="en-US" sz="3600" kern="0" spc="-100" dirty="0" err="1">
                <a:solidFill>
                  <a:srgbClr val="555F57"/>
                </a:solidFill>
                <a:latin typeface="HancomEQN" panose="02000000000000000000" pitchFamily="2" charset="-127"/>
                <a:cs typeface="에스코어 드림 4 Regular" pitchFamily="34" charset="0"/>
              </a:rPr>
              <a:t>분석결과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2133600" y="2039732"/>
            <a:ext cx="14881902" cy="97766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31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모델링 결과 </a:t>
            </a:r>
            <a:r>
              <a:rPr lang="en-US" altLang="ko-KR" sz="31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Train, Test, F1 score, Recall, AUC</a:t>
            </a:r>
            <a:r>
              <a:rPr lang="ko-KR" altLang="en-US" sz="31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가 고르게 성능이 높은 </a:t>
            </a:r>
            <a:br>
              <a:rPr lang="en-US" altLang="ko-KR" sz="31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</a:br>
            <a:r>
              <a:rPr lang="en-US" altLang="ko-KR" sz="3100" b="1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Catboosting</a:t>
            </a:r>
            <a:r>
              <a:rPr lang="en-US" altLang="ko-KR" sz="31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3100" b="1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모델을 선택함 </a:t>
            </a:r>
            <a:endParaRPr lang="en-US" altLang="ko-KR" sz="3100" b="1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62320" y="3001470"/>
            <a:ext cx="778116" cy="1086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285593" y="1581781"/>
            <a:ext cx="6171429" cy="138857"/>
            <a:chOff x="1285593" y="1581781"/>
            <a:chExt cx="6171429" cy="1388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5593" y="1581781"/>
              <a:ext cx="6171429" cy="138857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272498" y="1987305"/>
            <a:ext cx="589286" cy="8228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dirty="0">
                <a:solidFill>
                  <a:srgbClr val="595959"/>
                </a:solidFill>
                <a:latin typeface="Noto Sans CJK KR Regular" pitchFamily="34" charset="0"/>
                <a:cs typeface="Noto Sans CJK KR Regular" pitchFamily="34" charset="0"/>
              </a:rPr>
              <a:t>■</a:t>
            </a:r>
            <a:endParaRPr lang="en-US" dirty="0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E566007C-2ECF-45AA-AB1E-D758806B9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522197"/>
              </p:ext>
            </p:extLst>
          </p:nvPr>
        </p:nvGraphicFramePr>
        <p:xfrm>
          <a:off x="9982200" y="3732082"/>
          <a:ext cx="8077200" cy="5295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4134314664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654381574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423730898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506421475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656919824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4197079780"/>
                    </a:ext>
                  </a:extLst>
                </a:gridCol>
              </a:tblGrid>
              <a:tr h="1070776">
                <a:tc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Train</a:t>
                      </a:r>
                    </a:p>
                    <a:p>
                      <a:pPr latinLnBrk="1"/>
                      <a:r>
                        <a:rPr lang="en-US" altLang="ko-KR" sz="2400" dirty="0"/>
                        <a:t>Accuracy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Test</a:t>
                      </a:r>
                    </a:p>
                    <a:p>
                      <a:pPr latinLnBrk="1"/>
                      <a:r>
                        <a:rPr lang="en-US" altLang="ko-KR" sz="2400" dirty="0"/>
                        <a:t>Accuracy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F1Score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Recall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AUC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758619"/>
                  </a:ext>
                </a:extLst>
              </a:tr>
              <a:tr h="8448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b="1" dirty="0"/>
                        <a:t>LR</a:t>
                      </a:r>
                      <a:endParaRPr lang="ko-KR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0.895</a:t>
                      </a:r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0.897</a:t>
                      </a:r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0.694</a:t>
                      </a:r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0.661</a:t>
                      </a:r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0.880</a:t>
                      </a:r>
                      <a:endParaRPr lang="ko-KR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266957"/>
                  </a:ext>
                </a:extLst>
              </a:tr>
              <a:tr h="8448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b="1" dirty="0"/>
                        <a:t>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0.821</a:t>
                      </a:r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0.818</a:t>
                      </a:r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0.691</a:t>
                      </a:r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0.797</a:t>
                      </a:r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0.797</a:t>
                      </a:r>
                      <a:endParaRPr lang="ko-KR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12070"/>
                  </a:ext>
                </a:extLst>
              </a:tr>
              <a:tr h="8448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b="1" dirty="0"/>
                        <a:t>RF</a:t>
                      </a:r>
                      <a:endParaRPr lang="ko-KR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0.799</a:t>
                      </a:r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0.793</a:t>
                      </a:r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0.675</a:t>
                      </a:r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0.810</a:t>
                      </a:r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0.810</a:t>
                      </a:r>
                      <a:endParaRPr lang="ko-KR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916861"/>
                  </a:ext>
                </a:extLst>
              </a:tr>
              <a:tr h="8448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b="1" dirty="0">
                          <a:solidFill>
                            <a:srgbClr val="FF0000"/>
                          </a:solidFill>
                        </a:rPr>
                        <a:t>CAB</a:t>
                      </a:r>
                      <a:endParaRPr lang="ko-KR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solidFill>
                            <a:srgbClr val="FF0000"/>
                          </a:solidFill>
                        </a:rPr>
                        <a:t>0.880</a:t>
                      </a:r>
                      <a:endParaRPr lang="ko-KR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solidFill>
                            <a:srgbClr val="FF0000"/>
                          </a:solidFill>
                        </a:rPr>
                        <a:t>0.839</a:t>
                      </a:r>
                      <a:endParaRPr lang="ko-KR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solidFill>
                            <a:srgbClr val="FF0000"/>
                          </a:solidFill>
                        </a:rPr>
                        <a:t>0.713</a:t>
                      </a:r>
                      <a:endParaRPr lang="ko-KR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solidFill>
                            <a:srgbClr val="FF0000"/>
                          </a:solidFill>
                        </a:rPr>
                        <a:t>0.808</a:t>
                      </a:r>
                      <a:endParaRPr lang="ko-KR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solidFill>
                            <a:srgbClr val="FF0000"/>
                          </a:solidFill>
                        </a:rPr>
                        <a:t>0.808</a:t>
                      </a:r>
                      <a:endParaRPr lang="ko-KR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529044"/>
                  </a:ext>
                </a:extLst>
              </a:tr>
              <a:tr h="8448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b="1" dirty="0"/>
                        <a:t>XGB</a:t>
                      </a:r>
                      <a:endParaRPr lang="ko-KR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0.916</a:t>
                      </a:r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0.899</a:t>
                      </a:r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0.694</a:t>
                      </a:r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0.661</a:t>
                      </a:r>
                      <a:endParaRPr lang="ko-KR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0.661</a:t>
                      </a:r>
                      <a:endParaRPr lang="ko-KR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411225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52AD8E-C5AC-4CF1-BB82-05BC682D02F0}"/>
              </a:ext>
            </a:extLst>
          </p:cNvPr>
          <p:cNvSpPr/>
          <p:nvPr/>
        </p:nvSpPr>
        <p:spPr>
          <a:xfrm>
            <a:off x="9982200" y="7277100"/>
            <a:ext cx="8077200" cy="970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B8EAD3-ACF4-4E8D-949F-8747F0367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732082"/>
            <a:ext cx="9372600" cy="52951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38FC15-7340-4076-B7FB-FBB0FC7DEBCE}"/>
              </a:ext>
            </a:extLst>
          </p:cNvPr>
          <p:cNvSpPr/>
          <p:nvPr/>
        </p:nvSpPr>
        <p:spPr>
          <a:xfrm>
            <a:off x="6225356" y="3451578"/>
            <a:ext cx="1899260" cy="57912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72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84390" y="823952"/>
            <a:ext cx="6174460" cy="10620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>
                <a:solidFill>
                  <a:srgbClr val="555F57"/>
                </a:solidFill>
                <a:latin typeface="HancomEQN" panose="02000000000000000000" pitchFamily="2" charset="-127"/>
              </a:rPr>
              <a:t>5. </a:t>
            </a:r>
            <a:r>
              <a:rPr lang="ko-KR" altLang="en-US" sz="3600" kern="0" spc="-100" dirty="0">
                <a:solidFill>
                  <a:srgbClr val="555F57"/>
                </a:solidFill>
                <a:latin typeface="HancomEQN" panose="02000000000000000000" pitchFamily="2" charset="-127"/>
              </a:rPr>
              <a:t>개선안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819513" y="3939968"/>
            <a:ext cx="778116" cy="1086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285593" y="1581781"/>
            <a:ext cx="6171429" cy="138857"/>
            <a:chOff x="1285593" y="1581781"/>
            <a:chExt cx="6171429" cy="1388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5593" y="1581781"/>
              <a:ext cx="6171429" cy="138857"/>
            </a:xfrm>
            <a:prstGeom prst="rect">
              <a:avLst/>
            </a:prstGeom>
          </p:spPr>
        </p:pic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A5C8C78B-1025-410F-9EC1-A6583CB687BE}"/>
              </a:ext>
            </a:extLst>
          </p:cNvPr>
          <p:cNvSpPr txBox="1"/>
          <p:nvPr/>
        </p:nvSpPr>
        <p:spPr>
          <a:xfrm>
            <a:off x="1872233" y="6395284"/>
            <a:ext cx="778116" cy="1086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endParaRPr 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63B8377-F88B-4A9E-9428-A000B4393A94}"/>
              </a:ext>
            </a:extLst>
          </p:cNvPr>
          <p:cNvSpPr/>
          <p:nvPr/>
        </p:nvSpPr>
        <p:spPr>
          <a:xfrm>
            <a:off x="1014080" y="3130720"/>
            <a:ext cx="7715080" cy="1062026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kern="0" spc="-100">
                <a:solidFill>
                  <a:sysClr val="windowText" lastClr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소비자의 니즈를 반영한 맞춤형 카드 서비스 출시가 필요</a:t>
            </a:r>
            <a:endParaRPr lang="en-US" altLang="ko-KR" sz="2000" b="1" dirty="0">
              <a:solidFill>
                <a:sysClr val="windowText" lastClr="00000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686BA50-EBD7-4502-BC37-3C5DC6FBB3ED}"/>
              </a:ext>
            </a:extLst>
          </p:cNvPr>
          <p:cNvSpPr/>
          <p:nvPr/>
        </p:nvSpPr>
        <p:spPr>
          <a:xfrm>
            <a:off x="1014080" y="4540802"/>
            <a:ext cx="7715080" cy="1062026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kern="0" spc="-100" dirty="0">
                <a:solidFill>
                  <a:sysClr val="windowText" lastClr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20</a:t>
            </a:r>
            <a:r>
              <a:rPr lang="ko-KR" altLang="en-US" sz="2000" b="1" kern="0" spc="-100" dirty="0">
                <a:solidFill>
                  <a:sysClr val="windowText" lastClr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대 </a:t>
            </a:r>
            <a:r>
              <a:rPr lang="ko-KR" altLang="en-US" sz="2000" b="1" kern="0" spc="-100" dirty="0" err="1">
                <a:solidFill>
                  <a:sysClr val="windowText" lastClr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중후반</a:t>
            </a:r>
            <a:r>
              <a:rPr lang="ko-KR" altLang="en-US" sz="2000" b="1" kern="0" spc="-100" dirty="0">
                <a:solidFill>
                  <a:sysClr val="windowText" lastClr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요식업과 통신할인이 결합된 새로운 서비스 결합 필요</a:t>
            </a:r>
            <a:endParaRPr lang="en-US" altLang="ko-KR" sz="2000" b="1" dirty="0">
              <a:solidFill>
                <a:sysClr val="windowText" lastClr="00000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D32BC30-19A1-4223-9F55-88752562171B}"/>
              </a:ext>
            </a:extLst>
          </p:cNvPr>
          <p:cNvSpPr/>
          <p:nvPr/>
        </p:nvSpPr>
        <p:spPr>
          <a:xfrm>
            <a:off x="1025323" y="5946227"/>
            <a:ext cx="7715079" cy="1062026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kern="0" spc="-100" dirty="0" err="1">
                <a:solidFill>
                  <a:sysClr val="windowText" lastClr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텔레마케팅</a:t>
            </a:r>
            <a:r>
              <a:rPr lang="ko-KR" altLang="en-US" sz="2000" b="1" kern="0" spc="-100" dirty="0">
                <a:solidFill>
                  <a:sysClr val="windowText" lastClr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위주에서 다양한 채널을 활용한 신규 회원 유치 전략 필요</a:t>
            </a:r>
            <a:endParaRPr lang="en-US" altLang="ko-KR" sz="2000" b="1" dirty="0">
              <a:solidFill>
                <a:sysClr val="windowText" lastClr="00000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5F9846B-5AA1-41E8-B512-7F6BDEC2F4EE}"/>
              </a:ext>
            </a:extLst>
          </p:cNvPr>
          <p:cNvSpPr/>
          <p:nvPr/>
        </p:nvSpPr>
        <p:spPr>
          <a:xfrm>
            <a:off x="1014080" y="7481816"/>
            <a:ext cx="7726322" cy="1062026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kern="0" spc="-100" dirty="0">
                <a:solidFill>
                  <a:sysClr val="windowText" lastClr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소비자의 니즈를 반영한 맞춤형 카드 서비스 출시 필요</a:t>
            </a:r>
            <a:endParaRPr lang="en-US" altLang="ko-KR" sz="2000" b="1" dirty="0">
              <a:solidFill>
                <a:sysClr val="windowText" lastClr="000000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pSp>
        <p:nvGrpSpPr>
          <p:cNvPr id="25" name="그룹 1011">
            <a:extLst>
              <a:ext uri="{FF2B5EF4-FFF2-40B4-BE49-F238E27FC236}">
                <a16:creationId xmlns:a16="http://schemas.microsoft.com/office/drawing/2014/main" id="{26A5257D-893B-47ED-B04D-7C98537DB009}"/>
              </a:ext>
            </a:extLst>
          </p:cNvPr>
          <p:cNvGrpSpPr/>
          <p:nvPr/>
        </p:nvGrpSpPr>
        <p:grpSpPr>
          <a:xfrm>
            <a:off x="1484249" y="2831311"/>
            <a:ext cx="6973951" cy="108612"/>
            <a:chOff x="1285593" y="1581781"/>
            <a:chExt cx="6171429" cy="138857"/>
          </a:xfrm>
        </p:grpSpPr>
        <p:pic>
          <p:nvPicPr>
            <p:cNvPr id="26" name="Object 37">
              <a:extLst>
                <a:ext uri="{FF2B5EF4-FFF2-40B4-BE49-F238E27FC236}">
                  <a16:creationId xmlns:a16="http://schemas.microsoft.com/office/drawing/2014/main" id="{72482CA3-7367-4D3D-A637-45D1EE47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5593" y="1581781"/>
              <a:ext cx="6171429" cy="1388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79366D3-D94B-4A93-8983-F6B42E71373F}"/>
              </a:ext>
            </a:extLst>
          </p:cNvPr>
          <p:cNvSpPr txBox="1"/>
          <p:nvPr/>
        </p:nvSpPr>
        <p:spPr>
          <a:xfrm>
            <a:off x="1712938" y="2312551"/>
            <a:ext cx="617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</a:rPr>
              <a:t>데이터 분석 결과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C06BAA-A5E8-4ABE-88C9-098BF8687D0F}"/>
              </a:ext>
            </a:extLst>
          </p:cNvPr>
          <p:cNvSpPr txBox="1"/>
          <p:nvPr/>
        </p:nvSpPr>
        <p:spPr>
          <a:xfrm>
            <a:off x="10169577" y="2252905"/>
            <a:ext cx="617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</a:rPr>
              <a:t>개선안 도출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6306711-F272-4646-9561-4FF343A8125A}"/>
              </a:ext>
            </a:extLst>
          </p:cNvPr>
          <p:cNvSpPr/>
          <p:nvPr/>
        </p:nvSpPr>
        <p:spPr>
          <a:xfrm>
            <a:off x="10134600" y="3512988"/>
            <a:ext cx="6973951" cy="176102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20</a:t>
            </a:r>
            <a:r>
              <a:rPr lang="ko-KR" altLang="en-US" sz="24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대 고객의 다양한 트랜드를 겨냥한 인기 있는 특정 기업 과의 제휴 및 서비스 제공이 되는 신용카드 상품 출시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0D6A314-9C79-4721-B488-C77FF382BDFA}"/>
              </a:ext>
            </a:extLst>
          </p:cNvPr>
          <p:cNvSpPr/>
          <p:nvPr/>
        </p:nvSpPr>
        <p:spPr>
          <a:xfrm>
            <a:off x="10169577" y="6272490"/>
            <a:ext cx="6973951" cy="176102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고객 특성 분석을 통한 </a:t>
            </a:r>
            <a:endParaRPr lang="en-US" altLang="ko-KR" sz="2400" b="1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텔레마케팅</a:t>
            </a:r>
            <a:r>
              <a:rPr lang="ko-KR" altLang="en-US" sz="24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성공 예측 시스템 개발</a:t>
            </a:r>
            <a:endParaRPr lang="en-US" altLang="ko-KR" sz="2400" b="1" dirty="0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7C0CD1A-153D-4B41-9822-90E8F5493488}"/>
              </a:ext>
            </a:extLst>
          </p:cNvPr>
          <p:cNvCxnSpPr>
            <a:cxnSpLocks/>
            <a:stCxn id="3" idx="3"/>
            <a:endCxn id="30" idx="1"/>
          </p:cNvCxnSpPr>
          <p:nvPr/>
        </p:nvCxnSpPr>
        <p:spPr>
          <a:xfrm>
            <a:off x="8729160" y="3661733"/>
            <a:ext cx="1405440" cy="73177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F7A9232-25E6-4030-8B2B-EFE63533BE31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 flipV="1">
            <a:off x="8729160" y="4393503"/>
            <a:ext cx="1405440" cy="678312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ECA5067-4122-428A-884C-A5AADE22109D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>
            <a:off x="8740402" y="6477240"/>
            <a:ext cx="1429175" cy="675765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CC9D152-F8F0-4DF6-9204-F12958FE0D22}"/>
              </a:ext>
            </a:extLst>
          </p:cNvPr>
          <p:cNvCxnSpPr>
            <a:cxnSpLocks/>
            <a:stCxn id="24" idx="3"/>
            <a:endCxn id="31" idx="1"/>
          </p:cNvCxnSpPr>
          <p:nvPr/>
        </p:nvCxnSpPr>
        <p:spPr>
          <a:xfrm flipV="1">
            <a:off x="8740402" y="7153005"/>
            <a:ext cx="1429175" cy="859824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C6BD37B-2164-401D-9973-964D984E7F91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8740402" y="4393503"/>
            <a:ext cx="1394198" cy="3619326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21B4312-9838-4F09-8A7A-F72F2AB564E8}"/>
              </a:ext>
            </a:extLst>
          </p:cNvPr>
          <p:cNvSpPr/>
          <p:nvPr/>
        </p:nvSpPr>
        <p:spPr>
          <a:xfrm>
            <a:off x="381000" y="2001728"/>
            <a:ext cx="17373600" cy="746132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1011">
            <a:extLst>
              <a:ext uri="{FF2B5EF4-FFF2-40B4-BE49-F238E27FC236}">
                <a16:creationId xmlns:a16="http://schemas.microsoft.com/office/drawing/2014/main" id="{EF4AB12C-46D2-4030-9529-68126FB7C475}"/>
              </a:ext>
            </a:extLst>
          </p:cNvPr>
          <p:cNvGrpSpPr/>
          <p:nvPr/>
        </p:nvGrpSpPr>
        <p:grpSpPr>
          <a:xfrm>
            <a:off x="9829800" y="2831311"/>
            <a:ext cx="6973951" cy="108612"/>
            <a:chOff x="1285593" y="1581781"/>
            <a:chExt cx="6171429" cy="138857"/>
          </a:xfrm>
        </p:grpSpPr>
        <p:pic>
          <p:nvPicPr>
            <p:cNvPr id="49" name="Object 37">
              <a:extLst>
                <a:ext uri="{FF2B5EF4-FFF2-40B4-BE49-F238E27FC236}">
                  <a16:creationId xmlns:a16="http://schemas.microsoft.com/office/drawing/2014/main" id="{38843E78-D1B3-47A3-ABDC-3F5EFEB53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5593" y="1581781"/>
              <a:ext cx="6171429" cy="138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6914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8DEDBF91-7308-475A-B89D-817800BB3EA3}"/>
              </a:ext>
            </a:extLst>
          </p:cNvPr>
          <p:cNvGrpSpPr/>
          <p:nvPr/>
        </p:nvGrpSpPr>
        <p:grpSpPr>
          <a:xfrm>
            <a:off x="9356550" y="3269269"/>
            <a:ext cx="8702849" cy="6674831"/>
            <a:chOff x="1304641" y="4362056"/>
            <a:chExt cx="7444859" cy="4986246"/>
          </a:xfrm>
        </p:grpSpPr>
        <p:pic>
          <p:nvPicPr>
            <p:cNvPr id="25" name="Object 13">
              <a:extLst>
                <a:ext uri="{FF2B5EF4-FFF2-40B4-BE49-F238E27FC236}">
                  <a16:creationId xmlns:a16="http://schemas.microsoft.com/office/drawing/2014/main" id="{557BE175-668D-4523-B343-66FC0C817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4362056"/>
              <a:ext cx="7444859" cy="49862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5593" y="1581781"/>
            <a:ext cx="6171429" cy="138857"/>
            <a:chOff x="1285593" y="1581781"/>
            <a:chExt cx="6171429" cy="1388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5593" y="1581781"/>
              <a:ext cx="6171429" cy="138857"/>
            </a:xfrm>
            <a:prstGeom prst="rect">
              <a:avLst/>
            </a:prstGeom>
          </p:spPr>
        </p:pic>
      </p:grpSp>
      <p:sp>
        <p:nvSpPr>
          <p:cNvPr id="32" name="Object 8">
            <a:extLst>
              <a:ext uri="{FF2B5EF4-FFF2-40B4-BE49-F238E27FC236}">
                <a16:creationId xmlns:a16="http://schemas.microsoft.com/office/drawing/2014/main" id="{13337CBD-BFEC-46AF-84FF-85AC1EDD19AB}"/>
              </a:ext>
            </a:extLst>
          </p:cNvPr>
          <p:cNvSpPr txBox="1"/>
          <p:nvPr/>
        </p:nvSpPr>
        <p:spPr>
          <a:xfrm>
            <a:off x="1784390" y="823952"/>
            <a:ext cx="3206124" cy="10620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>
                <a:solidFill>
                  <a:srgbClr val="555F57"/>
                </a:solidFill>
                <a:latin typeface="HancomEQN" panose="02000000000000000000" pitchFamily="2" charset="-127"/>
                <a:cs typeface="에스코어 드림 4 Regular" pitchFamily="34" charset="0"/>
              </a:rPr>
              <a:t>5.  개선안</a:t>
            </a:r>
            <a:endParaRPr lang="en-US" dirty="0"/>
          </a:p>
        </p:txBody>
      </p:sp>
      <p:grpSp>
        <p:nvGrpSpPr>
          <p:cNvPr id="52" name="그룹 1004">
            <a:extLst>
              <a:ext uri="{FF2B5EF4-FFF2-40B4-BE49-F238E27FC236}">
                <a16:creationId xmlns:a16="http://schemas.microsoft.com/office/drawing/2014/main" id="{04D863A4-8710-48F9-8679-E1BCA162D1D8}"/>
              </a:ext>
            </a:extLst>
          </p:cNvPr>
          <p:cNvGrpSpPr/>
          <p:nvPr/>
        </p:nvGrpSpPr>
        <p:grpSpPr>
          <a:xfrm>
            <a:off x="533400" y="3269268"/>
            <a:ext cx="8398051" cy="6674832"/>
            <a:chOff x="1304641" y="3722064"/>
            <a:chExt cx="7444859" cy="5626238"/>
          </a:xfrm>
        </p:grpSpPr>
        <p:pic>
          <p:nvPicPr>
            <p:cNvPr id="53" name="Object 13">
              <a:extLst>
                <a:ext uri="{FF2B5EF4-FFF2-40B4-BE49-F238E27FC236}">
                  <a16:creationId xmlns:a16="http://schemas.microsoft.com/office/drawing/2014/main" id="{5AA9DC34-1253-47AC-9ED9-365087D4A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3722064"/>
              <a:ext cx="7444859" cy="562623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C6D225-3059-492B-8A4F-2CF0116F6CFA}"/>
              </a:ext>
            </a:extLst>
          </p:cNvPr>
          <p:cNvGrpSpPr/>
          <p:nvPr/>
        </p:nvGrpSpPr>
        <p:grpSpPr>
          <a:xfrm>
            <a:off x="10974587" y="3007604"/>
            <a:ext cx="5765718" cy="806169"/>
            <a:chOff x="9931482" y="4025852"/>
            <a:chExt cx="5765718" cy="71541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931482" y="4025852"/>
              <a:ext cx="5765718" cy="600699"/>
              <a:chOff x="5444160" y="3886444"/>
              <a:chExt cx="3333147" cy="60069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444160" y="3886444"/>
                <a:ext cx="3333147" cy="600699"/>
              </a:xfrm>
              <a:prstGeom prst="rect">
                <a:avLst/>
              </a:prstGeom>
            </p:spPr>
          </p:pic>
        </p:grpSp>
        <p:sp>
          <p:nvSpPr>
            <p:cNvPr id="31" name="Object 31"/>
            <p:cNvSpPr txBox="1"/>
            <p:nvPr/>
          </p:nvSpPr>
          <p:spPr>
            <a:xfrm>
              <a:off x="10043106" y="4101600"/>
              <a:ext cx="5542470" cy="63966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100" b="1" dirty="0">
                  <a:solidFill>
                    <a:srgbClr val="FFFFFF"/>
                  </a:solidFill>
                  <a:latin typeface="에스코어 드림 3 Light" pitchFamily="34" charset="0"/>
                  <a:cs typeface="에스코어 드림 3 Light" pitchFamily="34" charset="0"/>
                </a:rPr>
                <a:t>통신사 혜택과 요식업 플랫폼과의 제휴</a:t>
              </a:r>
              <a:endParaRPr lang="en-US" b="1" dirty="0"/>
            </a:p>
          </p:txBody>
        </p:sp>
      </p:grpSp>
      <p:sp>
        <p:nvSpPr>
          <p:cNvPr id="57" name="Object 9">
            <a:extLst>
              <a:ext uri="{FF2B5EF4-FFF2-40B4-BE49-F238E27FC236}">
                <a16:creationId xmlns:a16="http://schemas.microsoft.com/office/drawing/2014/main" id="{5B24D91E-8DFE-4473-BAD9-FCB1CF161DD0}"/>
              </a:ext>
            </a:extLst>
          </p:cNvPr>
          <p:cNvSpPr txBox="1"/>
          <p:nvPr/>
        </p:nvSpPr>
        <p:spPr>
          <a:xfrm>
            <a:off x="1824714" y="1951436"/>
            <a:ext cx="13455610" cy="85398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ko-KR" altLang="en-US" sz="3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3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</a:t>
            </a:r>
            <a:r>
              <a:rPr lang="ko-KR" altLang="en-US" sz="3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 고객의 다양한 트랜드를 겨냥한 인기 있는 특정 기업 과의 제휴 및 서비스 제공이 되는 신용카드 상품 출시 </a:t>
            </a:r>
            <a:endParaRPr lang="en-US" altLang="ko-KR" sz="31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8" name="Object 29">
            <a:extLst>
              <a:ext uri="{FF2B5EF4-FFF2-40B4-BE49-F238E27FC236}">
                <a16:creationId xmlns:a16="http://schemas.microsoft.com/office/drawing/2014/main" id="{A268548E-71B2-4739-88AA-521805D1080B}"/>
              </a:ext>
            </a:extLst>
          </p:cNvPr>
          <p:cNvSpPr txBox="1"/>
          <p:nvPr/>
        </p:nvSpPr>
        <p:spPr>
          <a:xfrm>
            <a:off x="1160974" y="1956864"/>
            <a:ext cx="589286" cy="8228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dirty="0">
                <a:solidFill>
                  <a:srgbClr val="595959"/>
                </a:solidFill>
                <a:latin typeface="Noto Sans CJK KR Regular" pitchFamily="34" charset="0"/>
                <a:cs typeface="Noto Sans CJK KR Regular" pitchFamily="34" charset="0"/>
              </a:rPr>
              <a:t>■</a:t>
            </a:r>
            <a:endParaRPr 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6FF73B0-BC24-4BFA-808A-588C7841B5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60659" y="4933162"/>
            <a:ext cx="1639697" cy="79561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61717DF-E599-4EC5-A095-C971AC64D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64109" y="4171227"/>
            <a:ext cx="1353198" cy="131001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D0F8451-F23B-44B5-B8DE-D05136AE5F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60659" y="4077014"/>
            <a:ext cx="1639697" cy="789633"/>
          </a:xfrm>
          <a:prstGeom prst="rect">
            <a:avLst/>
          </a:prstGeom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072EC6DB-BFB1-4B8E-860F-EAEA9EB5F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312888"/>
              </p:ext>
            </p:extLst>
          </p:nvPr>
        </p:nvGraphicFramePr>
        <p:xfrm>
          <a:off x="9677402" y="6383195"/>
          <a:ext cx="7854250" cy="1618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850">
                  <a:extLst>
                    <a:ext uri="{9D8B030D-6E8A-4147-A177-3AD203B41FA5}">
                      <a16:colId xmlns:a16="http://schemas.microsoft.com/office/drawing/2014/main" val="3220273043"/>
                    </a:ext>
                  </a:extLst>
                </a:gridCol>
                <a:gridCol w="1570850">
                  <a:extLst>
                    <a:ext uri="{9D8B030D-6E8A-4147-A177-3AD203B41FA5}">
                      <a16:colId xmlns:a16="http://schemas.microsoft.com/office/drawing/2014/main" val="3281281739"/>
                    </a:ext>
                  </a:extLst>
                </a:gridCol>
                <a:gridCol w="1570850">
                  <a:extLst>
                    <a:ext uri="{9D8B030D-6E8A-4147-A177-3AD203B41FA5}">
                      <a16:colId xmlns:a16="http://schemas.microsoft.com/office/drawing/2014/main" val="4160960280"/>
                    </a:ext>
                  </a:extLst>
                </a:gridCol>
                <a:gridCol w="1570850">
                  <a:extLst>
                    <a:ext uri="{9D8B030D-6E8A-4147-A177-3AD203B41FA5}">
                      <a16:colId xmlns:a16="http://schemas.microsoft.com/office/drawing/2014/main" val="4074026452"/>
                    </a:ext>
                  </a:extLst>
                </a:gridCol>
                <a:gridCol w="1570850">
                  <a:extLst>
                    <a:ext uri="{9D8B030D-6E8A-4147-A177-3AD203B41FA5}">
                      <a16:colId xmlns:a16="http://schemas.microsoft.com/office/drawing/2014/main" val="1186137488"/>
                    </a:ext>
                  </a:extLst>
                </a:gridCol>
              </a:tblGrid>
              <a:tr h="9122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28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통신사 할인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스트리밍 </a:t>
                      </a:r>
                      <a:endParaRPr lang="en-US" altLang="ko-KR" sz="18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구독할인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요식업 할인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기타 제휴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73473"/>
                  </a:ext>
                </a:extLst>
              </a:tr>
              <a:tr h="7066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 err="1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할인률</a:t>
                      </a:r>
                      <a:endParaRPr lang="ko-KR" altLang="en-US" sz="28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800" b="1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10%</a:t>
                      </a:r>
                      <a:endParaRPr lang="ko-KR" altLang="en-US" sz="2800" b="1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800" b="1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5%</a:t>
                      </a:r>
                      <a:endParaRPr lang="ko-KR" altLang="en-US" sz="2800" b="1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800" b="1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10%</a:t>
                      </a:r>
                      <a:endParaRPr lang="ko-KR" altLang="en-US" sz="2800" b="1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800" b="1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5%</a:t>
                      </a:r>
                      <a:endParaRPr lang="ko-KR" altLang="en-US" sz="2800" b="1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07553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C5AC52E-79D9-48A0-BE88-EE39934894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99" y="4326867"/>
            <a:ext cx="1761057" cy="1761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B1EFE-F9B5-4C00-B790-CDFC846B46E0}"/>
              </a:ext>
            </a:extLst>
          </p:cNvPr>
          <p:cNvSpPr txBox="1"/>
          <p:nvPr/>
        </p:nvSpPr>
        <p:spPr>
          <a:xfrm>
            <a:off x="9924719" y="5869977"/>
            <a:ext cx="763245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/>
              <a:t>20</a:t>
            </a:r>
            <a:r>
              <a:rPr lang="ko-KR" altLang="en-US" sz="2400" b="1" dirty="0"/>
              <a:t>대를 위한 할인 혜택 적용</a:t>
            </a: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r>
              <a:rPr lang="en-US" altLang="ko-KR" sz="2400" b="1" dirty="0"/>
              <a:t>-   </a:t>
            </a:r>
            <a:r>
              <a:rPr lang="ko-KR" altLang="en-US" sz="2400" b="1" dirty="0"/>
              <a:t>세부 혜택 내용 </a:t>
            </a:r>
            <a:endParaRPr lang="en-US" altLang="ko-K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통신사 정기 결제 시</a:t>
            </a:r>
            <a:r>
              <a:rPr lang="en-US" altLang="ko-KR" sz="2000" dirty="0"/>
              <a:t>, C </a:t>
            </a:r>
            <a:r>
              <a:rPr lang="ko-KR" altLang="en-US" sz="2000" dirty="0"/>
              <a:t>카페 </a:t>
            </a:r>
            <a:r>
              <a:rPr lang="ko-KR" altLang="en-US" sz="2000" dirty="0" err="1"/>
              <a:t>기프티콘</a:t>
            </a:r>
            <a:r>
              <a:rPr lang="ko-KR" altLang="en-US" sz="2000" dirty="0"/>
              <a:t> 지급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스트리밍 </a:t>
            </a:r>
            <a:r>
              <a:rPr lang="en-US" altLang="ko-KR" sz="2000" dirty="0"/>
              <a:t>1</a:t>
            </a:r>
            <a:r>
              <a:rPr lang="ko-KR" altLang="en-US" sz="2000" dirty="0"/>
              <a:t>년 정기 결제 시</a:t>
            </a:r>
            <a:r>
              <a:rPr lang="en-US" altLang="ko-KR" sz="2000" dirty="0"/>
              <a:t>, 10% </a:t>
            </a:r>
            <a:r>
              <a:rPr lang="ko-KR" altLang="en-US" sz="2000" dirty="0"/>
              <a:t>할인  </a:t>
            </a:r>
            <a:endParaRPr lang="en-US" altLang="ko-KR" sz="200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939D9D7-F9B2-40E4-9B07-44183C06F44C}"/>
              </a:ext>
            </a:extLst>
          </p:cNvPr>
          <p:cNvGrpSpPr/>
          <p:nvPr/>
        </p:nvGrpSpPr>
        <p:grpSpPr>
          <a:xfrm>
            <a:off x="1861784" y="2948597"/>
            <a:ext cx="5765718" cy="806169"/>
            <a:chOff x="9931482" y="4025852"/>
            <a:chExt cx="5765718" cy="715417"/>
          </a:xfrm>
        </p:grpSpPr>
        <p:grpSp>
          <p:nvGrpSpPr>
            <p:cNvPr id="37" name="그룹 1008">
              <a:extLst>
                <a:ext uri="{FF2B5EF4-FFF2-40B4-BE49-F238E27FC236}">
                  <a16:creationId xmlns:a16="http://schemas.microsoft.com/office/drawing/2014/main" id="{DFA2E88C-7308-45E5-8BFC-9B6ABE94A202}"/>
                </a:ext>
              </a:extLst>
            </p:cNvPr>
            <p:cNvGrpSpPr/>
            <p:nvPr/>
          </p:nvGrpSpPr>
          <p:grpSpPr>
            <a:xfrm>
              <a:off x="9931482" y="4025852"/>
              <a:ext cx="5765718" cy="600699"/>
              <a:chOff x="5444160" y="3886444"/>
              <a:chExt cx="3333147" cy="600699"/>
            </a:xfrm>
          </p:grpSpPr>
          <p:pic>
            <p:nvPicPr>
              <p:cNvPr id="49" name="Object 28">
                <a:extLst>
                  <a:ext uri="{FF2B5EF4-FFF2-40B4-BE49-F238E27FC236}">
                    <a16:creationId xmlns:a16="http://schemas.microsoft.com/office/drawing/2014/main" id="{C9DA0BE5-2FD7-438B-898B-622D38AED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444160" y="3886444"/>
                <a:ext cx="3333147" cy="600699"/>
              </a:xfrm>
              <a:prstGeom prst="rect">
                <a:avLst/>
              </a:prstGeom>
            </p:spPr>
          </p:pic>
        </p:grpSp>
        <p:sp>
          <p:nvSpPr>
            <p:cNvPr id="44" name="Object 31">
              <a:extLst>
                <a:ext uri="{FF2B5EF4-FFF2-40B4-BE49-F238E27FC236}">
                  <a16:creationId xmlns:a16="http://schemas.microsoft.com/office/drawing/2014/main" id="{5164173D-382B-409B-9C76-60B345C57293}"/>
                </a:ext>
              </a:extLst>
            </p:cNvPr>
            <p:cNvSpPr txBox="1"/>
            <p:nvPr/>
          </p:nvSpPr>
          <p:spPr>
            <a:xfrm>
              <a:off x="10043106" y="4101600"/>
              <a:ext cx="5542470" cy="63966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2100" b="1" dirty="0">
                  <a:solidFill>
                    <a:srgbClr val="FFFFFF"/>
                  </a:solidFill>
                  <a:latin typeface="에스코어 드림 3 Light" pitchFamily="34" charset="0"/>
                  <a:cs typeface="에스코어 드림 3 Light" pitchFamily="34" charset="0"/>
                </a:rPr>
                <a:t>20</a:t>
              </a:r>
              <a:r>
                <a:rPr lang="ko-KR" altLang="en-US" sz="2100" b="1" dirty="0">
                  <a:solidFill>
                    <a:srgbClr val="FFFFFF"/>
                  </a:solidFill>
                  <a:latin typeface="에스코어 드림 3 Light" pitchFamily="34" charset="0"/>
                  <a:cs typeface="에스코어 드림 3 Light" pitchFamily="34" charset="0"/>
                </a:rPr>
                <a:t>대 </a:t>
              </a:r>
              <a:r>
                <a:rPr lang="ko-KR" altLang="en-US" sz="2100" b="1" dirty="0" err="1">
                  <a:solidFill>
                    <a:srgbClr val="FFFFFF"/>
                  </a:solidFill>
                  <a:latin typeface="에스코어 드림 3 Light" pitchFamily="34" charset="0"/>
                  <a:cs typeface="에스코어 드림 3 Light" pitchFamily="34" charset="0"/>
                </a:rPr>
                <a:t>타켓</a:t>
              </a:r>
              <a:r>
                <a:rPr lang="ko-KR" altLang="en-US" sz="2100" b="1" dirty="0">
                  <a:solidFill>
                    <a:srgbClr val="FFFFFF"/>
                  </a:solidFill>
                  <a:latin typeface="에스코어 드림 3 Light" pitchFamily="34" charset="0"/>
                  <a:cs typeface="에스코어 드림 3 Light" pitchFamily="34" charset="0"/>
                </a:rPr>
                <a:t> 고객 설정 </a:t>
              </a:r>
              <a:endParaRPr lang="en-US" b="1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0851F0-B302-48B4-9558-C565BA7D7857}"/>
              </a:ext>
            </a:extLst>
          </p:cNvPr>
          <p:cNvSpPr/>
          <p:nvPr/>
        </p:nvSpPr>
        <p:spPr>
          <a:xfrm>
            <a:off x="1093449" y="6323238"/>
            <a:ext cx="1661956" cy="308752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고객</a:t>
            </a:r>
            <a:endParaRPr lang="en-US" altLang="ko-KR" sz="2800" dirty="0"/>
          </a:p>
          <a:p>
            <a:pPr algn="ctr"/>
            <a:r>
              <a:rPr lang="en-US" altLang="ko-KR" sz="2800" dirty="0"/>
              <a:t>DB</a:t>
            </a:r>
            <a:endParaRPr lang="ko-KR" altLang="en-US" sz="28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86C0D01-C98D-4C6B-9DB5-8129FC64F60A}"/>
              </a:ext>
            </a:extLst>
          </p:cNvPr>
          <p:cNvSpPr/>
          <p:nvPr/>
        </p:nvSpPr>
        <p:spPr>
          <a:xfrm>
            <a:off x="4301411" y="6383195"/>
            <a:ext cx="4090784" cy="5379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통신관련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06194A5-FA97-4A5D-A33B-DB4D6AC7D1BD}"/>
              </a:ext>
            </a:extLst>
          </p:cNvPr>
          <p:cNvSpPr/>
          <p:nvPr/>
        </p:nvSpPr>
        <p:spPr>
          <a:xfrm>
            <a:off x="4305589" y="7010716"/>
            <a:ext cx="4086605" cy="5379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요식업 관련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B7D3EA6-A236-4A7D-9F7C-BF63838E831C}"/>
              </a:ext>
            </a:extLst>
          </p:cNvPr>
          <p:cNvSpPr/>
          <p:nvPr/>
        </p:nvSpPr>
        <p:spPr>
          <a:xfrm>
            <a:off x="4306408" y="7622925"/>
            <a:ext cx="4085786" cy="5379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교통 관련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A8E992D-E1A8-4C77-A2D3-D62F31B18BCF}"/>
              </a:ext>
            </a:extLst>
          </p:cNvPr>
          <p:cNvSpPr/>
          <p:nvPr/>
        </p:nvSpPr>
        <p:spPr>
          <a:xfrm>
            <a:off x="4301411" y="8239367"/>
            <a:ext cx="4085786" cy="5379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문화관련 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F73622E-05F8-4643-9752-5DCBE0DA9C95}"/>
              </a:ext>
            </a:extLst>
          </p:cNvPr>
          <p:cNvSpPr/>
          <p:nvPr/>
        </p:nvSpPr>
        <p:spPr>
          <a:xfrm>
            <a:off x="3128979" y="5886499"/>
            <a:ext cx="784010" cy="720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B08FF4-3518-4DE8-80EA-0CFFCFCBB9FC}"/>
              </a:ext>
            </a:extLst>
          </p:cNvPr>
          <p:cNvSpPr txBox="1"/>
          <p:nvPr/>
        </p:nvSpPr>
        <p:spPr>
          <a:xfrm>
            <a:off x="2782208" y="4445526"/>
            <a:ext cx="1367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20</a:t>
            </a:r>
            <a:r>
              <a:rPr lang="ko-KR" altLang="en-US" sz="2400" b="1" dirty="0"/>
              <a:t>대 고객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추출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E35C5E-1A3B-4DBE-9CA2-0D338DC6CFCE}"/>
              </a:ext>
            </a:extLst>
          </p:cNvPr>
          <p:cNvSpPr/>
          <p:nvPr/>
        </p:nvSpPr>
        <p:spPr>
          <a:xfrm>
            <a:off x="914399" y="3844476"/>
            <a:ext cx="2057401" cy="57948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D7BD10B-3139-406E-B790-35D212B4D02C}"/>
              </a:ext>
            </a:extLst>
          </p:cNvPr>
          <p:cNvSpPr/>
          <p:nvPr/>
        </p:nvSpPr>
        <p:spPr>
          <a:xfrm>
            <a:off x="4040679" y="3840123"/>
            <a:ext cx="4546126" cy="57948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DD52B47-49B4-4A9A-825A-7B5AC912660F}"/>
              </a:ext>
            </a:extLst>
          </p:cNvPr>
          <p:cNvSpPr/>
          <p:nvPr/>
        </p:nvSpPr>
        <p:spPr>
          <a:xfrm>
            <a:off x="4301411" y="8872820"/>
            <a:ext cx="4085786" cy="5379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스포츠관련 </a:t>
            </a:r>
          </a:p>
        </p:txBody>
      </p:sp>
      <p:pic>
        <p:nvPicPr>
          <p:cNvPr id="18" name="그림 17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6406654-D9B2-4291-9280-09ED5A4EF61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11" y="4061422"/>
            <a:ext cx="2097590" cy="209759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870BCFC-F395-4216-A5BD-86381D3AEE9F}"/>
              </a:ext>
            </a:extLst>
          </p:cNvPr>
          <p:cNvSpPr txBox="1"/>
          <p:nvPr/>
        </p:nvSpPr>
        <p:spPr>
          <a:xfrm>
            <a:off x="6442877" y="4213872"/>
            <a:ext cx="20383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시각화를 통한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업종 별 특성 확인</a:t>
            </a:r>
            <a:endParaRPr lang="en-US" altLang="ko-KR" sz="2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B461A22-C091-49F3-A80B-A989384E30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745" y="3467100"/>
            <a:ext cx="2927169" cy="273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60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5593" y="1581781"/>
            <a:ext cx="6171429" cy="138857"/>
            <a:chOff x="1285593" y="1581781"/>
            <a:chExt cx="6171429" cy="1388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5593" y="1581781"/>
              <a:ext cx="6171429" cy="138857"/>
            </a:xfrm>
            <a:prstGeom prst="rect">
              <a:avLst/>
            </a:prstGeom>
          </p:spPr>
        </p:pic>
      </p:grpSp>
      <p:sp>
        <p:nvSpPr>
          <p:cNvPr id="32" name="Object 8">
            <a:extLst>
              <a:ext uri="{FF2B5EF4-FFF2-40B4-BE49-F238E27FC236}">
                <a16:creationId xmlns:a16="http://schemas.microsoft.com/office/drawing/2014/main" id="{13337CBD-BFEC-46AF-84FF-85AC1EDD19AB}"/>
              </a:ext>
            </a:extLst>
          </p:cNvPr>
          <p:cNvSpPr txBox="1"/>
          <p:nvPr/>
        </p:nvSpPr>
        <p:spPr>
          <a:xfrm>
            <a:off x="1784390" y="823952"/>
            <a:ext cx="3206124" cy="10620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>
                <a:solidFill>
                  <a:srgbClr val="555F57"/>
                </a:solidFill>
                <a:latin typeface="HancomEQN" panose="02000000000000000000" pitchFamily="2" charset="-127"/>
                <a:cs typeface="에스코어 드림 4 Regular" pitchFamily="34" charset="0"/>
              </a:rPr>
              <a:t>5.  개선안</a:t>
            </a:r>
            <a:endParaRPr lang="en-US" dirty="0"/>
          </a:p>
        </p:txBody>
      </p:sp>
      <p:grpSp>
        <p:nvGrpSpPr>
          <p:cNvPr id="49" name="그룹 1004">
            <a:extLst>
              <a:ext uri="{FF2B5EF4-FFF2-40B4-BE49-F238E27FC236}">
                <a16:creationId xmlns:a16="http://schemas.microsoft.com/office/drawing/2014/main" id="{1756346E-5BE5-488D-A696-D451BC7246B3}"/>
              </a:ext>
            </a:extLst>
          </p:cNvPr>
          <p:cNvGrpSpPr/>
          <p:nvPr/>
        </p:nvGrpSpPr>
        <p:grpSpPr>
          <a:xfrm>
            <a:off x="1474222" y="3655686"/>
            <a:ext cx="9765840" cy="5249138"/>
            <a:chOff x="1304641" y="4362056"/>
            <a:chExt cx="7444859" cy="4986246"/>
          </a:xfrm>
        </p:grpSpPr>
        <p:pic>
          <p:nvPicPr>
            <p:cNvPr id="50" name="Object 13">
              <a:extLst>
                <a:ext uri="{FF2B5EF4-FFF2-40B4-BE49-F238E27FC236}">
                  <a16:creationId xmlns:a16="http://schemas.microsoft.com/office/drawing/2014/main" id="{FCB8A4F0-5E3E-47CE-88A3-869CB8EE6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4641" y="4362056"/>
              <a:ext cx="7444859" cy="498624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60A1F4-AD82-408A-9669-795697CC692E}"/>
              </a:ext>
            </a:extLst>
          </p:cNvPr>
          <p:cNvGrpSpPr/>
          <p:nvPr/>
        </p:nvGrpSpPr>
        <p:grpSpPr>
          <a:xfrm>
            <a:off x="3899801" y="2996242"/>
            <a:ext cx="5019969" cy="676899"/>
            <a:chOff x="1380831" y="3886444"/>
            <a:chExt cx="5019969" cy="60069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80831" y="3886444"/>
              <a:ext cx="5019969" cy="600699"/>
              <a:chOff x="1380831" y="3886444"/>
              <a:chExt cx="3333147" cy="60069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0831" y="3886444"/>
                <a:ext cx="3333147" cy="600699"/>
              </a:xfrm>
              <a:prstGeom prst="rect">
                <a:avLst/>
              </a:prstGeom>
            </p:spPr>
          </p:pic>
        </p:grpSp>
        <p:sp>
          <p:nvSpPr>
            <p:cNvPr id="15" name="Object 15"/>
            <p:cNvSpPr txBox="1"/>
            <p:nvPr/>
          </p:nvSpPr>
          <p:spPr>
            <a:xfrm>
              <a:off x="1890667" y="3981823"/>
              <a:ext cx="3800133" cy="47998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400" b="1" dirty="0" err="1">
                  <a:solidFill>
                    <a:srgbClr val="FFFFFF"/>
                  </a:solidFill>
                  <a:latin typeface="에스코어 드림 3 Light" pitchFamily="34" charset="0"/>
                </a:rPr>
                <a:t>텔레마케팅</a:t>
              </a:r>
              <a:r>
                <a:rPr lang="ko-KR" altLang="en-US" sz="2400" b="1" dirty="0">
                  <a:solidFill>
                    <a:srgbClr val="FFFFFF"/>
                  </a:solidFill>
                  <a:latin typeface="에스코어 드림 3 Light" pitchFamily="34" charset="0"/>
                </a:rPr>
                <a:t> 효율 상승</a:t>
              </a:r>
              <a:endParaRPr lang="en-US" sz="2000" b="1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2BDA28B-403B-4FD9-883C-206EEC0D57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2045"/>
          <a:stretch/>
        </p:blipFill>
        <p:spPr>
          <a:xfrm>
            <a:off x="9270220" y="3953513"/>
            <a:ext cx="1860896" cy="4607740"/>
          </a:xfrm>
          <a:prstGeom prst="rect">
            <a:avLst/>
          </a:prstGeom>
        </p:spPr>
      </p:pic>
      <p:sp>
        <p:nvSpPr>
          <p:cNvPr id="57" name="Object 9">
            <a:extLst>
              <a:ext uri="{FF2B5EF4-FFF2-40B4-BE49-F238E27FC236}">
                <a16:creationId xmlns:a16="http://schemas.microsoft.com/office/drawing/2014/main" id="{5B24D91E-8DFE-4473-BAD9-FCB1CF161DD0}"/>
              </a:ext>
            </a:extLst>
          </p:cNvPr>
          <p:cNvSpPr txBox="1"/>
          <p:nvPr/>
        </p:nvSpPr>
        <p:spPr>
          <a:xfrm>
            <a:off x="1981200" y="1882803"/>
            <a:ext cx="14097000" cy="85398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ko-KR" altLang="en-US" sz="3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기존의 </a:t>
            </a:r>
            <a:r>
              <a:rPr lang="ko-KR" altLang="en-US" sz="3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텔레마케팅에</a:t>
            </a:r>
            <a:r>
              <a:rPr lang="ko-KR" altLang="en-US" sz="3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3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기반 시스템 개발</a:t>
            </a:r>
            <a:endParaRPr lang="en-US" altLang="ko-KR" sz="3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Object 29">
            <a:extLst>
              <a:ext uri="{FF2B5EF4-FFF2-40B4-BE49-F238E27FC236}">
                <a16:creationId xmlns:a16="http://schemas.microsoft.com/office/drawing/2014/main" id="{A268548E-71B2-4739-88AA-521805D1080B}"/>
              </a:ext>
            </a:extLst>
          </p:cNvPr>
          <p:cNvSpPr txBox="1"/>
          <p:nvPr/>
        </p:nvSpPr>
        <p:spPr>
          <a:xfrm>
            <a:off x="1272498" y="1987305"/>
            <a:ext cx="589286" cy="8228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dirty="0">
                <a:solidFill>
                  <a:srgbClr val="595959"/>
                </a:solidFill>
                <a:latin typeface="Noto Sans CJK KR Regular" pitchFamily="34" charset="0"/>
                <a:cs typeface="Noto Sans CJK KR Regular" pitchFamily="34" charset="0"/>
              </a:rPr>
              <a:t>■</a:t>
            </a:r>
            <a:endParaRPr 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4E85C24-9E4C-465A-AB06-D3349C3ACC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910"/>
          <a:stretch/>
        </p:blipFill>
        <p:spPr>
          <a:xfrm>
            <a:off x="1678246" y="3881638"/>
            <a:ext cx="1701334" cy="481587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7396C17-28C5-48AE-B58F-CF8128BE5471}"/>
              </a:ext>
            </a:extLst>
          </p:cNvPr>
          <p:cNvSpPr/>
          <p:nvPr/>
        </p:nvSpPr>
        <p:spPr>
          <a:xfrm>
            <a:off x="2897191" y="4192407"/>
            <a:ext cx="1709126" cy="727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성별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AABCB61-6745-4D55-8EFE-5D382294584D}"/>
              </a:ext>
            </a:extLst>
          </p:cNvPr>
          <p:cNvSpPr/>
          <p:nvPr/>
        </p:nvSpPr>
        <p:spPr>
          <a:xfrm>
            <a:off x="2897191" y="5102758"/>
            <a:ext cx="1709126" cy="727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연령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6F54733-CD50-41E6-A19F-FD754AFAC42A}"/>
              </a:ext>
            </a:extLst>
          </p:cNvPr>
          <p:cNvSpPr/>
          <p:nvPr/>
        </p:nvSpPr>
        <p:spPr>
          <a:xfrm>
            <a:off x="2897191" y="6660799"/>
            <a:ext cx="1709126" cy="727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혜택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8C8685C-21C7-418C-A57C-6EDF62AC5467}"/>
              </a:ext>
            </a:extLst>
          </p:cNvPr>
          <p:cNvSpPr/>
          <p:nvPr/>
        </p:nvSpPr>
        <p:spPr>
          <a:xfrm>
            <a:off x="2897191" y="7631046"/>
            <a:ext cx="1709126" cy="727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업종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4C954-1C55-4765-87B8-DD7D60CFC681}"/>
              </a:ext>
            </a:extLst>
          </p:cNvPr>
          <p:cNvSpPr txBox="1"/>
          <p:nvPr/>
        </p:nvSpPr>
        <p:spPr>
          <a:xfrm>
            <a:off x="3339644" y="5956529"/>
            <a:ext cx="861774" cy="10012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</a:rPr>
              <a:t>···</a:t>
            </a:r>
            <a:endParaRPr lang="ko-KR" altLang="en-US" sz="4400" b="1" dirty="0">
              <a:solidFill>
                <a:schemeClr val="accent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C71342-2C83-43CA-A898-B197CF4F66E2}"/>
              </a:ext>
            </a:extLst>
          </p:cNvPr>
          <p:cNvSpPr/>
          <p:nvPr/>
        </p:nvSpPr>
        <p:spPr>
          <a:xfrm>
            <a:off x="5125142" y="5998572"/>
            <a:ext cx="1988435" cy="830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프로세스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C32D570-36D2-4470-B929-C43E950538E3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606317" y="4556387"/>
            <a:ext cx="518825" cy="18572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D0046DE-3B0D-4FC4-B964-36424A1035C5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4606317" y="5466738"/>
            <a:ext cx="518825" cy="9468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F150580-CE14-4397-AE25-DF2B9EEA75B4}"/>
              </a:ext>
            </a:extLst>
          </p:cNvPr>
          <p:cNvCxnSpPr>
            <a:cxnSpLocks/>
            <a:stCxn id="6" idx="1"/>
            <a:endCxn id="40" idx="3"/>
          </p:cNvCxnSpPr>
          <p:nvPr/>
        </p:nvCxnSpPr>
        <p:spPr>
          <a:xfrm flipH="1">
            <a:off x="4606317" y="6413613"/>
            <a:ext cx="518825" cy="6111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1D6B4FA-8E36-4E7A-9E85-958E5F9E7E59}"/>
              </a:ext>
            </a:extLst>
          </p:cNvPr>
          <p:cNvCxnSpPr>
            <a:cxnSpLocks/>
            <a:stCxn id="6" idx="1"/>
            <a:endCxn id="41" idx="3"/>
          </p:cNvCxnSpPr>
          <p:nvPr/>
        </p:nvCxnSpPr>
        <p:spPr>
          <a:xfrm flipH="1">
            <a:off x="4606317" y="6413613"/>
            <a:ext cx="518825" cy="15814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EE4675C-B1F3-45CE-A071-C3B89963B58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657528" y="6413613"/>
            <a:ext cx="467614" cy="2129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A5413C8-93A2-4185-BDAB-2F7B6D5AD63D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657528" y="6166597"/>
            <a:ext cx="467614" cy="2470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4A12567-CA22-47FB-9D38-943D58548E9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689738" y="6402521"/>
            <a:ext cx="435404" cy="110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8839DDE-539A-4F26-8479-E4C9BC5FF632}"/>
              </a:ext>
            </a:extLst>
          </p:cNvPr>
          <p:cNvCxnSpPr>
            <a:cxnSpLocks/>
            <a:stCxn id="67" idx="1"/>
            <a:endCxn id="6" idx="3"/>
          </p:cNvCxnSpPr>
          <p:nvPr/>
        </p:nvCxnSpPr>
        <p:spPr>
          <a:xfrm flipH="1">
            <a:off x="7113577" y="6404418"/>
            <a:ext cx="491920" cy="91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F3D1E9B0-0566-46D3-855C-B9DAF3D0B5E8}"/>
              </a:ext>
            </a:extLst>
          </p:cNvPr>
          <p:cNvSpPr/>
          <p:nvPr/>
        </p:nvSpPr>
        <p:spPr>
          <a:xfrm>
            <a:off x="7605497" y="5989377"/>
            <a:ext cx="1793637" cy="830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적절한</a:t>
            </a:r>
            <a:endParaRPr lang="en-US" altLang="ko-KR" b="1" dirty="0"/>
          </a:p>
          <a:p>
            <a:pPr algn="ctr"/>
            <a:r>
              <a:rPr lang="ko-KR" altLang="en-US" b="1" dirty="0"/>
              <a:t>카드 추천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C5DC5E9-5FFD-42C5-A16A-FE310921BB3C}"/>
              </a:ext>
            </a:extLst>
          </p:cNvPr>
          <p:cNvSpPr/>
          <p:nvPr/>
        </p:nvSpPr>
        <p:spPr>
          <a:xfrm>
            <a:off x="10576252" y="5868434"/>
            <a:ext cx="549743" cy="467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1F9DCA29-DD8B-41DF-BEEC-45452405B62A}"/>
              </a:ext>
            </a:extLst>
          </p:cNvPr>
          <p:cNvSpPr/>
          <p:nvPr/>
        </p:nvSpPr>
        <p:spPr>
          <a:xfrm>
            <a:off x="7621642" y="4909081"/>
            <a:ext cx="1748724" cy="9046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상담시간 절약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F6C6C1E4-7E99-4D78-BA9A-94697E822AE5}"/>
              </a:ext>
            </a:extLst>
          </p:cNvPr>
          <p:cNvSpPr/>
          <p:nvPr/>
        </p:nvSpPr>
        <p:spPr>
          <a:xfrm>
            <a:off x="7633260" y="7046619"/>
            <a:ext cx="1748724" cy="9046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고객만족도</a:t>
            </a:r>
            <a:endParaRPr lang="en-US" altLang="ko-KR" b="1" dirty="0"/>
          </a:p>
          <a:p>
            <a:pPr algn="ctr"/>
            <a:r>
              <a:rPr lang="ko-KR" altLang="en-US" b="1" dirty="0"/>
              <a:t>상승</a:t>
            </a: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D847F3C5-E56F-4701-BE9C-949ECB25D1CA}"/>
              </a:ext>
            </a:extLst>
          </p:cNvPr>
          <p:cNvCxnSpPr>
            <a:cxnSpLocks/>
            <a:stCxn id="67" idx="0"/>
            <a:endCxn id="83" idx="2"/>
          </p:cNvCxnSpPr>
          <p:nvPr/>
        </p:nvCxnSpPr>
        <p:spPr>
          <a:xfrm flipH="1" flipV="1">
            <a:off x="8496004" y="5813713"/>
            <a:ext cx="6312" cy="1756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174BC2CA-E910-41B1-97F1-3CCCA5DD9873}"/>
              </a:ext>
            </a:extLst>
          </p:cNvPr>
          <p:cNvCxnSpPr>
            <a:cxnSpLocks/>
            <a:stCxn id="87" idx="0"/>
            <a:endCxn id="67" idx="2"/>
          </p:cNvCxnSpPr>
          <p:nvPr/>
        </p:nvCxnSpPr>
        <p:spPr>
          <a:xfrm flipH="1" flipV="1">
            <a:off x="8502316" y="6819459"/>
            <a:ext cx="5306" cy="2271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5" name="TextBox 994">
            <a:extLst>
              <a:ext uri="{FF2B5EF4-FFF2-40B4-BE49-F238E27FC236}">
                <a16:creationId xmlns:a16="http://schemas.microsoft.com/office/drawing/2014/main" id="{38999C85-EF2A-4D35-B05D-6CDE84316C2D}"/>
              </a:ext>
            </a:extLst>
          </p:cNvPr>
          <p:cNvSpPr txBox="1"/>
          <p:nvPr/>
        </p:nvSpPr>
        <p:spPr>
          <a:xfrm>
            <a:off x="11668400" y="3828122"/>
            <a:ext cx="52563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800" b="1" dirty="0"/>
              <a:t>고객 맞춤형 상담과 카드 추천</a:t>
            </a:r>
            <a:endParaRPr lang="en-US" altLang="ko-KR" sz="2800" b="1" dirty="0"/>
          </a:p>
          <a:p>
            <a:pPr marL="285750" indent="-285750">
              <a:buFontTx/>
              <a:buChar char="-"/>
            </a:pPr>
            <a:endParaRPr lang="en-US" altLang="ko-KR" sz="2800" b="1" dirty="0"/>
          </a:p>
          <a:p>
            <a:pPr marL="285750" indent="-285750">
              <a:buFontTx/>
              <a:buChar char="-"/>
            </a:pPr>
            <a:r>
              <a:rPr lang="ko-KR" altLang="en-US" sz="2800" b="1" dirty="0"/>
              <a:t>간단한 고객의 상담은 </a:t>
            </a:r>
            <a:r>
              <a:rPr lang="ko-KR" altLang="en-US" sz="2800" b="1" dirty="0" err="1"/>
              <a:t>챗봇으로</a:t>
            </a:r>
            <a:r>
              <a:rPr lang="ko-KR" altLang="en-US" sz="2800" b="1" dirty="0"/>
              <a:t> 대체함으로써 더욱 세심한 고객관리</a:t>
            </a:r>
            <a:endParaRPr lang="en-US" altLang="ko-KR" sz="2800" b="1" dirty="0"/>
          </a:p>
          <a:p>
            <a:pPr marL="285750" indent="-285750">
              <a:buFontTx/>
              <a:buChar char="-"/>
            </a:pPr>
            <a:endParaRPr lang="en-US" altLang="ko-KR" sz="2800" b="1" dirty="0"/>
          </a:p>
          <a:p>
            <a:pPr marL="285750" indent="-285750">
              <a:buFontTx/>
              <a:buChar char="-"/>
            </a:pPr>
            <a:r>
              <a:rPr lang="ko-KR" altLang="en-US" sz="2800" b="1" dirty="0"/>
              <a:t> 전보다 더 적은 상담사로 더 많은 고객과 </a:t>
            </a:r>
            <a:r>
              <a:rPr lang="ko-KR" altLang="en-US" sz="2800" b="1" dirty="0" err="1"/>
              <a:t>컨택</a:t>
            </a:r>
            <a:r>
              <a:rPr lang="ko-KR" altLang="en-US" sz="2800" b="1" dirty="0"/>
              <a:t> 가능 </a:t>
            </a:r>
            <a:endParaRPr lang="en-US" altLang="ko-KR" sz="2800" b="1" dirty="0"/>
          </a:p>
          <a:p>
            <a:pPr marL="285750" indent="-285750">
              <a:buFontTx/>
              <a:buChar char="-"/>
            </a:pPr>
            <a:endParaRPr lang="en-US" altLang="ko-KR" sz="2800" b="1" dirty="0"/>
          </a:p>
          <a:p>
            <a:pPr marL="285750" indent="-285750">
              <a:buFontTx/>
              <a:buChar char="-"/>
            </a:pPr>
            <a:r>
              <a:rPr lang="ko-KR" altLang="en-US" sz="2800" b="1" dirty="0"/>
              <a:t>분기 당 고객 가입 성공률 상승</a:t>
            </a: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17347369-C8CB-4824-B5F0-BB6DD45D6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3062" y="3893557"/>
            <a:ext cx="1511979" cy="1299485"/>
          </a:xfrm>
          <a:prstGeom prst="rect">
            <a:avLst/>
          </a:prstGeom>
        </p:spPr>
      </p:pic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C1EB65EA-020C-4C62-BDAE-DD38A3FE4279}"/>
              </a:ext>
            </a:extLst>
          </p:cNvPr>
          <p:cNvSpPr/>
          <p:nvPr/>
        </p:nvSpPr>
        <p:spPr>
          <a:xfrm>
            <a:off x="7621642" y="3976375"/>
            <a:ext cx="1748724" cy="792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간단 상담</a:t>
            </a:r>
          </a:p>
        </p:txBody>
      </p:sp>
      <p:sp>
        <p:nvSpPr>
          <p:cNvPr id="996" name="TextBox 995">
            <a:extLst>
              <a:ext uri="{FF2B5EF4-FFF2-40B4-BE49-F238E27FC236}">
                <a16:creationId xmlns:a16="http://schemas.microsoft.com/office/drawing/2014/main" id="{876EF0A9-D528-4CD1-9EB7-BD5924C6C6C2}"/>
              </a:ext>
            </a:extLst>
          </p:cNvPr>
          <p:cNvSpPr txBox="1"/>
          <p:nvPr/>
        </p:nvSpPr>
        <p:spPr>
          <a:xfrm>
            <a:off x="5483308" y="5004303"/>
            <a:ext cx="1511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챗봇</a:t>
            </a:r>
            <a:endParaRPr lang="ko-KR" altLang="en-US" sz="2800" b="1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6A57898B-669B-4EA1-8EF3-64EFD1BC0779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6762102" y="4372713"/>
            <a:ext cx="8595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60179B9D-E1C1-4073-95CC-77EED5F3ED00}"/>
              </a:ext>
            </a:extLst>
          </p:cNvPr>
          <p:cNvCxnSpPr>
            <a:cxnSpLocks/>
            <a:endCxn id="105" idx="3"/>
          </p:cNvCxnSpPr>
          <p:nvPr/>
        </p:nvCxnSpPr>
        <p:spPr>
          <a:xfrm flipH="1" flipV="1">
            <a:off x="9370366" y="4372713"/>
            <a:ext cx="424270" cy="18846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340FB08C-129F-4035-AEAA-3DDF61D767E3}"/>
              </a:ext>
            </a:extLst>
          </p:cNvPr>
          <p:cNvCxnSpPr>
            <a:cxnSpLocks/>
            <a:endCxn id="83" idx="3"/>
          </p:cNvCxnSpPr>
          <p:nvPr/>
        </p:nvCxnSpPr>
        <p:spPr>
          <a:xfrm flipH="1" flipV="1">
            <a:off x="9370366" y="5361397"/>
            <a:ext cx="424270" cy="8682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B9F3E7F7-D060-4344-AE10-4ED797097728}"/>
              </a:ext>
            </a:extLst>
          </p:cNvPr>
          <p:cNvCxnSpPr>
            <a:cxnSpLocks/>
            <a:endCxn id="67" idx="3"/>
          </p:cNvCxnSpPr>
          <p:nvPr/>
        </p:nvCxnSpPr>
        <p:spPr>
          <a:xfrm flipH="1">
            <a:off x="9399134" y="6199154"/>
            <a:ext cx="428338" cy="2052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E6E431AF-2913-44CB-A046-76DB11409B93}"/>
              </a:ext>
            </a:extLst>
          </p:cNvPr>
          <p:cNvCxnSpPr>
            <a:cxnSpLocks/>
            <a:endCxn id="87" idx="3"/>
          </p:cNvCxnSpPr>
          <p:nvPr/>
        </p:nvCxnSpPr>
        <p:spPr>
          <a:xfrm flipH="1">
            <a:off x="9381984" y="6236449"/>
            <a:ext cx="412652" cy="12624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732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F389E85C-9028-4E75-9C08-696957A43FA8}"/>
              </a:ext>
            </a:extLst>
          </p:cNvPr>
          <p:cNvGrpSpPr/>
          <p:nvPr/>
        </p:nvGrpSpPr>
        <p:grpSpPr>
          <a:xfrm>
            <a:off x="210666" y="191119"/>
            <a:ext cx="17866667" cy="9904762"/>
            <a:chOff x="209524" y="190476"/>
            <a:chExt cx="17866667" cy="9904762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15CCA053-4EAC-41E0-8EC2-B47E5E779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325CE2-A9F4-4209-AC02-1B21E458EAEC}"/>
              </a:ext>
            </a:extLst>
          </p:cNvPr>
          <p:cNvSpPr/>
          <p:nvPr/>
        </p:nvSpPr>
        <p:spPr>
          <a:xfrm>
            <a:off x="4542924" y="1771532"/>
            <a:ext cx="4530433" cy="76200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84390" y="823952"/>
            <a:ext cx="3206124" cy="10620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kern="0" spc="-100" dirty="0">
                <a:solidFill>
                  <a:srgbClr val="555F57"/>
                </a:solidFill>
                <a:latin typeface="HancomEQN" panose="02000000000000000000" pitchFamily="2" charset="-127"/>
              </a:rPr>
              <a:t>시연 영상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85593" y="1581781"/>
            <a:ext cx="6171429" cy="138857"/>
            <a:chOff x="1285593" y="1581781"/>
            <a:chExt cx="6171429" cy="138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5593" y="1581781"/>
              <a:ext cx="6171429" cy="13885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962A81-17DA-45EC-8E34-0A233DEC184A}"/>
              </a:ext>
            </a:extLst>
          </p:cNvPr>
          <p:cNvGrpSpPr/>
          <p:nvPr/>
        </p:nvGrpSpPr>
        <p:grpSpPr>
          <a:xfrm>
            <a:off x="728819" y="3544969"/>
            <a:ext cx="4495800" cy="4835648"/>
            <a:chOff x="2362200" y="3279652"/>
            <a:chExt cx="4495800" cy="4835648"/>
          </a:xfrm>
        </p:grpSpPr>
        <p:sp>
          <p:nvSpPr>
            <p:cNvPr id="14" name="Object 27">
              <a:extLst>
                <a:ext uri="{FF2B5EF4-FFF2-40B4-BE49-F238E27FC236}">
                  <a16:creationId xmlns:a16="http://schemas.microsoft.com/office/drawing/2014/main" id="{0ED8CFCD-8CC8-4DB9-A2F4-048229BB41F1}"/>
                </a:ext>
              </a:extLst>
            </p:cNvPr>
            <p:cNvSpPr txBox="1"/>
            <p:nvPr/>
          </p:nvSpPr>
          <p:spPr>
            <a:xfrm>
              <a:off x="2631744" y="6555017"/>
              <a:ext cx="4226256" cy="156028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sz="32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이름 </a:t>
              </a:r>
              <a:r>
                <a:rPr lang="en-US" altLang="ko-KR" sz="32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: O</a:t>
              </a:r>
              <a:r>
                <a:rPr lang="ko-KR" altLang="en-US" sz="32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선호</a:t>
              </a:r>
              <a:r>
                <a:rPr lang="en-US" altLang="ko-KR" sz="32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(</a:t>
              </a:r>
              <a:r>
                <a:rPr lang="ko-KR" altLang="en-US" sz="32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가명</a:t>
              </a:r>
              <a:r>
                <a:rPr lang="en-US" altLang="ko-KR" sz="32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)</a:t>
              </a:r>
            </a:p>
            <a:p>
              <a:pPr algn="just"/>
              <a:r>
                <a:rPr lang="ko-KR" altLang="en-US" sz="32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성별 </a:t>
              </a:r>
              <a:r>
                <a:rPr lang="en-US" altLang="ko-KR" sz="32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: </a:t>
              </a:r>
              <a:r>
                <a:rPr lang="ko-KR" altLang="en-US" sz="32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남성</a:t>
              </a:r>
              <a:endParaRPr lang="en-US" altLang="ko-KR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just"/>
              <a:r>
                <a:rPr lang="ko-KR" altLang="en-US" sz="32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나이 </a:t>
              </a:r>
              <a:r>
                <a:rPr lang="en-US" altLang="ko-KR" sz="32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: 28</a:t>
              </a:r>
              <a:r>
                <a:rPr lang="ko-KR" altLang="en-US" sz="32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세 </a:t>
              </a:r>
              <a:endParaRPr lang="en-US" altLang="ko-KR" sz="3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just"/>
              <a:endParaRPr 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F3159E0-F3B6-42CC-83E5-E8E916D4F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62200" y="3279652"/>
              <a:ext cx="3171438" cy="298132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4888A7C-ED3D-483C-A8E2-BB520D18D557}"/>
              </a:ext>
            </a:extLst>
          </p:cNvPr>
          <p:cNvSpPr txBox="1"/>
          <p:nvPr/>
        </p:nvSpPr>
        <p:spPr>
          <a:xfrm>
            <a:off x="4779265" y="1984227"/>
            <a:ext cx="4503447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u="sng" dirty="0"/>
              <a:t>옵션 </a:t>
            </a:r>
            <a:r>
              <a:rPr lang="en-US" altLang="ko-KR" sz="3200" u="sng" dirty="0"/>
              <a:t>: </a:t>
            </a:r>
            <a:r>
              <a:rPr lang="ko-KR" altLang="en-US" sz="3200" u="sng" dirty="0"/>
              <a:t>후불교통</a:t>
            </a:r>
            <a:endParaRPr lang="en-US" altLang="ko-KR" sz="3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u="sng" dirty="0"/>
              <a:t>결혼여부 </a:t>
            </a:r>
            <a:r>
              <a:rPr lang="en-US" altLang="ko-KR" sz="3200" u="sng" dirty="0"/>
              <a:t>: </a:t>
            </a:r>
            <a:r>
              <a:rPr lang="ko-KR" altLang="en-US" sz="3200" u="sng" dirty="0"/>
              <a:t>미혼</a:t>
            </a:r>
            <a:endParaRPr lang="en-US" altLang="ko-KR" sz="3200" u="sng" dirty="0"/>
          </a:p>
          <a:p>
            <a:r>
              <a:rPr lang="en-US" altLang="ko-KR" sz="3200" u="sng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u="sng" dirty="0"/>
              <a:t>학력 </a:t>
            </a:r>
            <a:r>
              <a:rPr lang="en-US" altLang="ko-KR" sz="3200" u="sng" dirty="0"/>
              <a:t>: </a:t>
            </a:r>
            <a:r>
              <a:rPr lang="ko-KR" altLang="en-US" sz="3200" u="sng" dirty="0"/>
              <a:t>대졸</a:t>
            </a:r>
            <a:endParaRPr lang="en-US" altLang="ko-KR" sz="3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u="sng" dirty="0"/>
              <a:t>개인대출 </a:t>
            </a:r>
            <a:r>
              <a:rPr lang="en-US" altLang="ko-KR" sz="3200" u="sng" dirty="0"/>
              <a:t>: </a:t>
            </a:r>
            <a:r>
              <a:rPr lang="ko-KR" altLang="en-US" sz="3200" u="sng" dirty="0"/>
              <a:t>無</a:t>
            </a:r>
            <a:endParaRPr lang="en-US" altLang="ko-KR" sz="3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u="sng" dirty="0"/>
              <a:t>주택대출 </a:t>
            </a:r>
            <a:r>
              <a:rPr lang="en-US" altLang="ko-KR" sz="3200" u="sng" dirty="0"/>
              <a:t>: </a:t>
            </a:r>
            <a:r>
              <a:rPr lang="ko-KR" altLang="en-US" sz="3200" u="sng" dirty="0"/>
              <a:t>有</a:t>
            </a:r>
            <a:endParaRPr lang="en-US" altLang="ko-KR" sz="3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u="sng" dirty="0"/>
              <a:t>연락방법 </a:t>
            </a:r>
            <a:r>
              <a:rPr lang="en-US" altLang="ko-KR" sz="3200" u="sng" dirty="0"/>
              <a:t>: </a:t>
            </a:r>
            <a:r>
              <a:rPr lang="ko-KR" altLang="en-US" sz="3200" u="sng" dirty="0"/>
              <a:t>무선</a:t>
            </a:r>
            <a:endParaRPr lang="en-US" altLang="ko-KR" sz="3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u="sng" dirty="0"/>
              <a:t>경제활동 </a:t>
            </a:r>
            <a:r>
              <a:rPr lang="en-US" altLang="ko-KR" sz="3200" u="sng" dirty="0"/>
              <a:t>: </a:t>
            </a:r>
            <a:r>
              <a:rPr lang="ko-KR" altLang="en-US" sz="2400" u="sng" dirty="0"/>
              <a:t>경제활동인구</a:t>
            </a:r>
            <a:endParaRPr lang="en-US" altLang="ko-KR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u="sng" dirty="0"/>
              <a:t>혜택분야 </a:t>
            </a:r>
            <a:r>
              <a:rPr lang="en-US" altLang="ko-KR" sz="3200" u="sng" dirty="0"/>
              <a:t>: </a:t>
            </a:r>
            <a:r>
              <a:rPr lang="ko-KR" altLang="en-US" sz="3200" u="sng" dirty="0"/>
              <a:t>통신</a:t>
            </a:r>
            <a:endParaRPr lang="en-US" altLang="ko-KR" sz="3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endParaRPr lang="en-US" altLang="ko-K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3200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9B3A04E-0F78-4E36-9842-A3E2CCE75376}"/>
              </a:ext>
            </a:extLst>
          </p:cNvPr>
          <p:cNvSpPr/>
          <p:nvPr/>
        </p:nvSpPr>
        <p:spPr>
          <a:xfrm>
            <a:off x="9309698" y="4876800"/>
            <a:ext cx="1004288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2389E57-0133-4521-9ACF-8CE0581F8D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775" y="3506869"/>
            <a:ext cx="6258862" cy="37650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47CC5C-68BC-40B9-9AF3-A9D670BFECCD}"/>
              </a:ext>
            </a:extLst>
          </p:cNvPr>
          <p:cNvSpPr txBox="1"/>
          <p:nvPr/>
        </p:nvSpPr>
        <p:spPr>
          <a:xfrm>
            <a:off x="12941006" y="29337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웹 페이지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84390" y="823952"/>
            <a:ext cx="3206124" cy="10620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kern="0" spc="-100" dirty="0">
                <a:solidFill>
                  <a:srgbClr val="555F57"/>
                </a:solidFill>
                <a:latin typeface="HancomEQN" panose="02000000000000000000" pitchFamily="2" charset="-127"/>
              </a:rPr>
              <a:t>시연 영상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85593" y="1581781"/>
            <a:ext cx="6171429" cy="138857"/>
            <a:chOff x="1285593" y="1581781"/>
            <a:chExt cx="6171429" cy="138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5593" y="1581781"/>
              <a:ext cx="6171429" cy="138857"/>
            </a:xfrm>
            <a:prstGeom prst="rect">
              <a:avLst/>
            </a:prstGeom>
          </p:spPr>
        </p:pic>
      </p:grpSp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6D036C71-0933-466B-91F8-2DF73BBAB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17854"/>
            <a:ext cx="18440400" cy="964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1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순서도: 수행의 시작/종료 29">
            <a:extLst>
              <a:ext uri="{FF2B5EF4-FFF2-40B4-BE49-F238E27FC236}">
                <a16:creationId xmlns:a16="http://schemas.microsoft.com/office/drawing/2014/main" id="{6C592D73-E431-4ECB-97A7-30DB1274ED39}"/>
              </a:ext>
            </a:extLst>
          </p:cNvPr>
          <p:cNvSpPr/>
          <p:nvPr/>
        </p:nvSpPr>
        <p:spPr>
          <a:xfrm>
            <a:off x="9268783" y="7216082"/>
            <a:ext cx="8534400" cy="2971800"/>
          </a:xfrm>
          <a:prstGeom prst="flowChartTerminator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수행의 시작/종료 28">
            <a:extLst>
              <a:ext uri="{FF2B5EF4-FFF2-40B4-BE49-F238E27FC236}">
                <a16:creationId xmlns:a16="http://schemas.microsoft.com/office/drawing/2014/main" id="{35E75C6F-3F59-4100-A9C1-ABA4864DC122}"/>
              </a:ext>
            </a:extLst>
          </p:cNvPr>
          <p:cNvSpPr/>
          <p:nvPr/>
        </p:nvSpPr>
        <p:spPr>
          <a:xfrm>
            <a:off x="9284293" y="4076700"/>
            <a:ext cx="8534400" cy="2971800"/>
          </a:xfrm>
          <a:prstGeom prst="flowChartTerminator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순서도: 수행의 시작/종료 27">
            <a:extLst>
              <a:ext uri="{FF2B5EF4-FFF2-40B4-BE49-F238E27FC236}">
                <a16:creationId xmlns:a16="http://schemas.microsoft.com/office/drawing/2014/main" id="{113FDFA7-2730-4E39-8CCF-83D2BB13E288}"/>
              </a:ext>
            </a:extLst>
          </p:cNvPr>
          <p:cNvSpPr/>
          <p:nvPr/>
        </p:nvSpPr>
        <p:spPr>
          <a:xfrm>
            <a:off x="9220200" y="876300"/>
            <a:ext cx="8534400" cy="2971800"/>
          </a:xfrm>
          <a:prstGeom prst="flowChartTerminator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831CDCAF-E763-4E87-8529-B039EDD8470F}"/>
              </a:ext>
            </a:extLst>
          </p:cNvPr>
          <p:cNvSpPr/>
          <p:nvPr/>
        </p:nvSpPr>
        <p:spPr>
          <a:xfrm>
            <a:off x="435891" y="6400800"/>
            <a:ext cx="8534400" cy="2971800"/>
          </a:xfrm>
          <a:prstGeom prst="flowChartTerminator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A5F3FBF4-4500-4CDB-8F1E-F9FC3F122B2F}"/>
              </a:ext>
            </a:extLst>
          </p:cNvPr>
          <p:cNvSpPr/>
          <p:nvPr/>
        </p:nvSpPr>
        <p:spPr>
          <a:xfrm>
            <a:off x="609600" y="2400300"/>
            <a:ext cx="8534400" cy="2971800"/>
          </a:xfrm>
          <a:prstGeom prst="flowChartTerminator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84390" y="823952"/>
            <a:ext cx="6446965" cy="82283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>
                <a:solidFill>
                  <a:srgbClr val="555F57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6. 프로젝트 후 느낀점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85593" y="1581781"/>
            <a:ext cx="6171429" cy="138857"/>
            <a:chOff x="1285593" y="1581781"/>
            <a:chExt cx="6171429" cy="138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5593" y="1581781"/>
              <a:ext cx="6171429" cy="138857"/>
            </a:xfrm>
            <a:prstGeom prst="rect">
              <a:avLst/>
            </a:prstGeom>
          </p:spPr>
        </p:pic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7BCA90C8-D764-4800-B94D-9C01CE599EE9}"/>
              </a:ext>
            </a:extLst>
          </p:cNvPr>
          <p:cNvSpPr/>
          <p:nvPr/>
        </p:nvSpPr>
        <p:spPr>
          <a:xfrm>
            <a:off x="855079" y="2660604"/>
            <a:ext cx="2384707" cy="2317796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FEA07BF-F440-4A19-BD82-F35539E8271D}"/>
              </a:ext>
            </a:extLst>
          </p:cNvPr>
          <p:cNvSpPr/>
          <p:nvPr/>
        </p:nvSpPr>
        <p:spPr>
          <a:xfrm>
            <a:off x="818599" y="6727802"/>
            <a:ext cx="2384707" cy="2317796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F5EFB79-DCA3-4454-B5A3-0D4789FBE401}"/>
              </a:ext>
            </a:extLst>
          </p:cNvPr>
          <p:cNvSpPr/>
          <p:nvPr/>
        </p:nvSpPr>
        <p:spPr>
          <a:xfrm>
            <a:off x="9518691" y="1150110"/>
            <a:ext cx="2384707" cy="2317795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6FD6D7D-D5C9-417A-9EE0-DB32E269910F}"/>
              </a:ext>
            </a:extLst>
          </p:cNvPr>
          <p:cNvSpPr/>
          <p:nvPr/>
        </p:nvSpPr>
        <p:spPr>
          <a:xfrm>
            <a:off x="9492602" y="7473905"/>
            <a:ext cx="2384708" cy="2317795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7C4852B-5C9D-4F1D-965A-3CF1851B602E}"/>
              </a:ext>
            </a:extLst>
          </p:cNvPr>
          <p:cNvSpPr/>
          <p:nvPr/>
        </p:nvSpPr>
        <p:spPr>
          <a:xfrm>
            <a:off x="9268783" y="4357323"/>
            <a:ext cx="2384707" cy="2317794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C9A1C0-D3E6-4E7E-8DC9-C0E5024673DD}"/>
              </a:ext>
            </a:extLst>
          </p:cNvPr>
          <p:cNvSpPr txBox="1"/>
          <p:nvPr/>
        </p:nvSpPr>
        <p:spPr>
          <a:xfrm>
            <a:off x="11925103" y="4662172"/>
            <a:ext cx="5579391" cy="1754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과제를 수행하며 아이디어 도출하는 부분이 생각보다 어려웠지만 팀원들과 회의를 통해  여러가지 생각을 종합하고 구체화시키는 과정을 통해 견해를  넓힐 수 있었던 부분이 도움이 많이 되었습니다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F4D2DA-87E2-41F1-9B50-9071D48A8C27}"/>
              </a:ext>
            </a:extLst>
          </p:cNvPr>
          <p:cNvSpPr txBox="1"/>
          <p:nvPr/>
        </p:nvSpPr>
        <p:spPr>
          <a:xfrm>
            <a:off x="12175011" y="1259770"/>
            <a:ext cx="5579391" cy="2123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정형 데이터만 보다가 처음으로 비정형 데이터를 처리해보니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앞으로 기록을 할 때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정해진 형식으로 꼼꼼히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해야겠다고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느꼈습니다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그리고 매일 팀원들과 밤을 새며 서로 부족한 점을 채워가는 과정에서 매우 많을 배울 수 있었습니다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12657-52F6-4C0E-8132-2DEF4E0B0191}"/>
              </a:ext>
            </a:extLst>
          </p:cNvPr>
          <p:cNvSpPr txBox="1"/>
          <p:nvPr/>
        </p:nvSpPr>
        <p:spPr>
          <a:xfrm>
            <a:off x="11877310" y="7432435"/>
            <a:ext cx="5579391" cy="2539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과제 수행을 하면서 조금씩 자료를 모으고 데이터를 차트와 그래프로 보면서 알아가는 재미를 느꼈습니다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그리고 팀원들의 도움을 많이 받고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ppt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도 도우면서 시야를 넓힐 수 있었고 많은 도움이 되었습니다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다만 부족함을 많이 느껴 아쉬웠으나 앞으로도 점진적으로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나아가야겠다는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다짐을 하게 되었던 것 같습니다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9DD657-6B1B-4360-ACCC-B3248B3DCF3E}"/>
              </a:ext>
            </a:extLst>
          </p:cNvPr>
          <p:cNvSpPr txBox="1"/>
          <p:nvPr/>
        </p:nvSpPr>
        <p:spPr>
          <a:xfrm>
            <a:off x="3352800" y="2757704"/>
            <a:ext cx="5579391" cy="2123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실제 정제되지 않은 데이터를 가지고 그저 코드만을 실행하는 것이 아닌 새로운 아이디어를 도출하고 개선방향을 찾아 나간다는 점이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어렵고 힘들었지만, 더 많이 배우고, 한단계 더 성장할 수 있는 기회였다고 생각합니다!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E6E7AA-3A16-4EE0-866F-886E29EA2627}"/>
              </a:ext>
            </a:extLst>
          </p:cNvPr>
          <p:cNvSpPr txBox="1"/>
          <p:nvPr/>
        </p:nvSpPr>
        <p:spPr>
          <a:xfrm>
            <a:off x="3264624" y="6617153"/>
            <a:ext cx="5579391" cy="2539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프로젝트를 진행하면서 팀원들에게 고마움이 큽니다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혼자서 진행하였으면 해내기 어려웠을 프로젝트를 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함께 했기에 해낼 수 있었다고 생각하기 때문입니다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조원들 모두 고마워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!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또한 빅데이터 분석의 모든 과정을 하나하나 경험해볼 수 있어서 정말 뜻깊고 즐거웠습니다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142857" y="2062667"/>
            <a:ext cx="5323513" cy="2132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600" kern="0" spc="-300" dirty="0">
                <a:solidFill>
                  <a:srgbClr val="555F57"/>
                </a:solidFill>
                <a:latin typeface="에스코어 드림 5 Medium" pitchFamily="34" charset="0"/>
                <a:cs typeface="에스코어 드림 5 Medium" pitchFamily="34" charset="0"/>
              </a:rPr>
              <a:t>목차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257143" y="3990476"/>
            <a:ext cx="704829" cy="122864"/>
            <a:chOff x="9257143" y="3990476"/>
            <a:chExt cx="704829" cy="1228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7143" y="3990476"/>
              <a:ext cx="704829" cy="1228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57143" y="5113258"/>
            <a:ext cx="8400428" cy="50580"/>
            <a:chOff x="9257143" y="5113258"/>
            <a:chExt cx="8400428" cy="505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57143" y="5113258"/>
              <a:ext cx="8400428" cy="505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7143" y="6017625"/>
            <a:ext cx="8400428" cy="50580"/>
            <a:chOff x="9257143" y="6017625"/>
            <a:chExt cx="8400428" cy="505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57143" y="6017625"/>
              <a:ext cx="8400428" cy="505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7143" y="6921993"/>
            <a:ext cx="8400428" cy="50580"/>
            <a:chOff x="9257143" y="6921993"/>
            <a:chExt cx="8400428" cy="505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57143" y="6921993"/>
              <a:ext cx="8400428" cy="505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63104" y="4529057"/>
            <a:ext cx="330551" cy="314289"/>
            <a:chOff x="9463104" y="4529057"/>
            <a:chExt cx="330551" cy="3142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3104" y="4529057"/>
              <a:ext cx="330551" cy="3142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49486" y="5420892"/>
            <a:ext cx="330551" cy="314289"/>
            <a:chOff x="9449486" y="5420892"/>
            <a:chExt cx="330551" cy="3142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9486" y="5420892"/>
              <a:ext cx="330551" cy="3142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65903" y="6315552"/>
            <a:ext cx="330551" cy="314289"/>
            <a:chOff x="9465903" y="6315552"/>
            <a:chExt cx="330551" cy="3142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5903" y="6315552"/>
              <a:ext cx="330551" cy="31428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0045288" y="4453466"/>
            <a:ext cx="11418490" cy="822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>
                <a:solidFill>
                  <a:srgbClr val="555F57"/>
                </a:solidFill>
                <a:latin typeface="에스코어 드림 3 Light" pitchFamily="34" charset="0"/>
                <a:cs typeface="에스코어 드림 3 Light" pitchFamily="34" charset="0"/>
              </a:rPr>
              <a:t>추진배경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10045288" y="5337127"/>
            <a:ext cx="11484462" cy="822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>
                <a:solidFill>
                  <a:srgbClr val="555F57"/>
                </a:solidFill>
                <a:latin typeface="에스코어 드림 3 Light" pitchFamily="34" charset="0"/>
                <a:cs typeface="에스코어 드림 3 Light" pitchFamily="34" charset="0"/>
              </a:rPr>
              <a:t>현황 및 개선기회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0045288" y="6231794"/>
            <a:ext cx="11451476" cy="822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>
                <a:solidFill>
                  <a:srgbClr val="555F57"/>
                </a:solidFill>
                <a:latin typeface="에스코어 드림 3 Light" pitchFamily="34" charset="0"/>
                <a:cs typeface="에스코어 드림 3 Light" pitchFamily="34" charset="0"/>
              </a:rPr>
              <a:t>분석 계획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9276934" y="7799420"/>
            <a:ext cx="8400428" cy="50580"/>
            <a:chOff x="9276934" y="7799420"/>
            <a:chExt cx="8400428" cy="5058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76934" y="7799420"/>
              <a:ext cx="8400428" cy="505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57123" y="7192979"/>
            <a:ext cx="330551" cy="314289"/>
            <a:chOff x="9457123" y="7192979"/>
            <a:chExt cx="330551" cy="3142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7123" y="7192979"/>
              <a:ext cx="330551" cy="31428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0065079" y="7109221"/>
            <a:ext cx="11451476" cy="822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>
                <a:solidFill>
                  <a:srgbClr val="555F57"/>
                </a:solidFill>
                <a:latin typeface="에스코어 드림 3 Light" pitchFamily="34" charset="0"/>
                <a:cs typeface="에스코어 드림 3 Light" pitchFamily="34" charset="0"/>
              </a:rPr>
              <a:t>분석 결과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9307721" y="8676847"/>
            <a:ext cx="8400428" cy="50580"/>
            <a:chOff x="9307721" y="8676847"/>
            <a:chExt cx="8400428" cy="5058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07721" y="8676847"/>
              <a:ext cx="8400428" cy="505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59338" y="8070406"/>
            <a:ext cx="330551" cy="314289"/>
            <a:chOff x="9459338" y="8070406"/>
            <a:chExt cx="330551" cy="31428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9338" y="8070406"/>
              <a:ext cx="330551" cy="314289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0095866" y="7986645"/>
            <a:ext cx="11451476" cy="822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>
                <a:solidFill>
                  <a:srgbClr val="555F57"/>
                </a:solidFill>
                <a:latin typeface="에스코어 드림 3 Light" pitchFamily="34" charset="0"/>
                <a:cs typeface="에스코어 드림 3 Light" pitchFamily="34" charset="0"/>
              </a:rPr>
              <a:t>개선안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9313690" y="9591894"/>
            <a:ext cx="8400428" cy="50580"/>
            <a:chOff x="9313690" y="9591894"/>
            <a:chExt cx="8400428" cy="5058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13690" y="9591894"/>
              <a:ext cx="8400428" cy="5058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465307" y="8985453"/>
            <a:ext cx="330551" cy="314289"/>
            <a:chOff x="9465307" y="8985453"/>
            <a:chExt cx="330551" cy="31428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5307" y="8985453"/>
              <a:ext cx="330551" cy="314289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0111333" y="8835029"/>
            <a:ext cx="11451476" cy="111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>
                <a:solidFill>
                  <a:srgbClr val="555F57"/>
                </a:solidFill>
                <a:latin typeface="에스코어 드림 3 Light" pitchFamily="34" charset="0"/>
                <a:cs typeface="에스코어 드림 3 Light" pitchFamily="34" charset="0"/>
              </a:rPr>
              <a:t>프로젝트 진행 후 느낀점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209524" y="168913"/>
            <a:ext cx="17866667" cy="9904762"/>
            <a:chOff x="209524" y="168913"/>
            <a:chExt cx="17866667" cy="990476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09524" y="168913"/>
              <a:ext cx="17866667" cy="9904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834524" y="5975429"/>
            <a:ext cx="11676785" cy="30842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800" kern="0" spc="-400" dirty="0">
                <a:solidFill>
                  <a:srgbClr val="555F57"/>
                </a:solidFill>
                <a:latin typeface="에스코어 드림 6 Bold" pitchFamily="34" charset="0"/>
                <a:cs typeface="에스코어 드림 6 Bold" pitchFamily="34" charset="0"/>
              </a:rPr>
              <a:t>감사합니다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900417" y="1159690"/>
            <a:ext cx="204592" cy="198495"/>
            <a:chOff x="5900417" y="1159690"/>
            <a:chExt cx="204592" cy="1984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17" y="1159690"/>
              <a:ext cx="204592" cy="19849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246838" y="1081095"/>
            <a:ext cx="5573838" cy="4295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900" kern="0" spc="-100" dirty="0">
                <a:solidFill>
                  <a:srgbClr val="555F57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13기 POSCO AI BIGDATA 아카데미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5896209" y="8592209"/>
            <a:ext cx="6553917" cy="11358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900" kern="0" spc="-100" dirty="0">
                <a:solidFill>
                  <a:srgbClr val="555F57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B반 3조 </a:t>
            </a:r>
          </a:p>
          <a:p>
            <a:pPr algn="just"/>
            <a:r>
              <a:rPr lang="en-US" sz="1900" kern="0" spc="-100" dirty="0">
                <a:solidFill>
                  <a:srgbClr val="555F57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곽내원, 김다솔, 김동현, 손일수, 정다빈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209524" y="209524"/>
            <a:ext cx="4570006" cy="9866667"/>
            <a:chOff x="209524" y="209524"/>
            <a:chExt cx="4570006" cy="98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209524"/>
              <a:ext cx="4570006" cy="9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42434" y="5417166"/>
            <a:ext cx="712482" cy="68626"/>
            <a:chOff x="5642434" y="5417166"/>
            <a:chExt cx="712482" cy="686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5642434" y="5417166"/>
              <a:ext cx="712482" cy="686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524" y="190476"/>
            <a:ext cx="4587651" cy="9904762"/>
            <a:chOff x="209524" y="190476"/>
            <a:chExt cx="4587651" cy="99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524" y="190476"/>
              <a:ext cx="4587651" cy="9904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84390" y="823952"/>
            <a:ext cx="3945066" cy="10620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>
                <a:solidFill>
                  <a:srgbClr val="555F57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1. 추진배경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1032778" y="6643508"/>
            <a:ext cx="4718650" cy="43811"/>
            <a:chOff x="-1032778" y="6643508"/>
            <a:chExt cx="4718650" cy="438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032778" y="6643508"/>
              <a:ext cx="4718650" cy="4381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057400" y="2019300"/>
            <a:ext cx="15756324" cy="11620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최저임금의 급격한 인상과 더불어 정부의 국내 신용카드 수수료 인하 정책 시행으로 </a:t>
            </a:r>
          </a:p>
          <a:p>
            <a:pPr algn="just">
              <a:lnSpc>
                <a:spcPct val="150000"/>
              </a:lnSpc>
            </a:pPr>
            <a:r>
              <a:rPr 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당사의 수익이 악화되고 경영위기가 초래됨에 따라 새로운 수익성을 확보하기 위한 방안 필요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905000" y="5448955"/>
            <a:ext cx="6171429" cy="3807050"/>
            <a:chOff x="2262893" y="5448955"/>
            <a:chExt cx="6171429" cy="38070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2893" y="5448955"/>
              <a:ext cx="6171429" cy="38070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91445" y="4081845"/>
            <a:ext cx="4185426" cy="708631"/>
            <a:chOff x="3349338" y="4081845"/>
            <a:chExt cx="4185426" cy="7086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338" y="4081845"/>
              <a:ext cx="4185426" cy="70863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555090" y="4183731"/>
            <a:ext cx="4871247" cy="53773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kern="0" spc="-100" dirty="0">
                <a:solidFill>
                  <a:srgbClr val="FFFFFF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최저임금의 급격한 상승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0753496" y="4185089"/>
            <a:ext cx="4185426" cy="708631"/>
            <a:chOff x="11133499" y="4091369"/>
            <a:chExt cx="4185426" cy="7086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33499" y="4091369"/>
              <a:ext cx="4185426" cy="708631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410585" y="4292987"/>
            <a:ext cx="4871247" cy="53773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kern="0" spc="-100" dirty="0">
                <a:solidFill>
                  <a:srgbClr val="FFFFFF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가맹점 수수료 인하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346471"/>
              </p:ext>
            </p:extLst>
          </p:nvPr>
        </p:nvGraphicFramePr>
        <p:xfrm>
          <a:off x="9296399" y="7771137"/>
          <a:ext cx="7120119" cy="1532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8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1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4494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Times New Roman"/>
                        </a:rPr>
                        <a:t>구분</a:t>
                      </a:r>
                      <a:endParaRPr lang="en-US" sz="2400" b="1" dirty="0">
                        <a:solidFill>
                          <a:schemeClr val="bg2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Times New Roman"/>
                        </a:rPr>
                        <a:t>기존 수수료</a:t>
                      </a:r>
                      <a:endParaRPr lang="en-US" sz="2400" b="1" dirty="0">
                        <a:solidFill>
                          <a:schemeClr val="bg2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Times New Roman"/>
                        </a:rPr>
                        <a:t>변경 후 수수료</a:t>
                      </a:r>
                      <a:endParaRPr lang="en-US" sz="2400" b="1" dirty="0">
                        <a:solidFill>
                          <a:schemeClr val="bg2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692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Times New Roman"/>
                        </a:rPr>
                        <a:t>5~10억</a:t>
                      </a:r>
                      <a:endParaRPr lang="en-US" sz="2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Times New Roman"/>
                        </a:rPr>
                        <a:t>2.05%</a:t>
                      </a:r>
                      <a:endParaRPr lang="en-US" sz="2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Times New Roman"/>
                        </a:rPr>
                        <a:t>1.4%</a:t>
                      </a:r>
                      <a:endParaRPr lang="en-US" sz="2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92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Times New Roman"/>
                        </a:rPr>
                        <a:t>10~30억</a:t>
                      </a:r>
                      <a:endParaRPr lang="en-US" sz="2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Times New Roman"/>
                        </a:rPr>
                        <a:t>2.21%</a:t>
                      </a:r>
                      <a:endParaRPr lang="en-US" sz="2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Times New Roman"/>
                        </a:rPr>
                        <a:t>1.6%</a:t>
                      </a:r>
                      <a:endParaRPr lang="en-US" sz="2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Object 29"/>
          <p:cNvSpPr txBox="1"/>
          <p:nvPr/>
        </p:nvSpPr>
        <p:spPr>
          <a:xfrm>
            <a:off x="12702523" y="9479009"/>
            <a:ext cx="4244093" cy="5316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kern="0" spc="-100" dirty="0">
                <a:solidFill>
                  <a:srgbClr val="2E2E2E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5 Medium" pitchFamily="34" charset="0"/>
              </a:rPr>
              <a:t>구분 (신용카드 기준)  = 가맹점 연매출</a:t>
            </a:r>
            <a:endParaRPr lang="en-US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285593" y="1581781"/>
            <a:ext cx="6171429" cy="138857"/>
            <a:chOff x="1285593" y="1581781"/>
            <a:chExt cx="6171429" cy="13885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5593" y="1581781"/>
              <a:ext cx="6171429" cy="138857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272498" y="1987305"/>
            <a:ext cx="589286" cy="8228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dirty="0">
                <a:solidFill>
                  <a:srgbClr val="595959"/>
                </a:solidFill>
                <a:latin typeface="Noto Sans CJK KR Regular" pitchFamily="34" charset="0"/>
                <a:cs typeface="Noto Sans CJK KR Regular" pitchFamily="34" charset="0"/>
              </a:rPr>
              <a:t>■</a:t>
            </a:r>
            <a:endParaRPr lang="en-US" dirty="0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D8ECC50E-16B1-44B4-BCD3-950A752DC9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686311"/>
              </p:ext>
            </p:extLst>
          </p:nvPr>
        </p:nvGraphicFramePr>
        <p:xfrm>
          <a:off x="9396844" y="4292986"/>
          <a:ext cx="7019675" cy="3385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C5940E-C332-45D9-A9DF-E7F61419B9B7}"/>
              </a:ext>
            </a:extLst>
          </p:cNvPr>
          <p:cNvSpPr txBox="1"/>
          <p:nvPr/>
        </p:nvSpPr>
        <p:spPr>
          <a:xfrm>
            <a:off x="11321263" y="5543721"/>
            <a:ext cx="1826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0.65%p</a:t>
            </a:r>
            <a:endParaRPr lang="ko-KR" altLang="en-US" sz="24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B3CCCE-EF19-4D03-864A-D6CAB4B0ACAC}"/>
              </a:ext>
            </a:extLst>
          </p:cNvPr>
          <p:cNvSpPr txBox="1"/>
          <p:nvPr/>
        </p:nvSpPr>
        <p:spPr>
          <a:xfrm>
            <a:off x="14674063" y="5387172"/>
            <a:ext cx="1826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0.61%p</a:t>
            </a:r>
            <a:endParaRPr lang="ko-KR" altLang="en-US" sz="24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84390" y="823952"/>
            <a:ext cx="3945066" cy="10620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>
                <a:solidFill>
                  <a:srgbClr val="555F57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1. 추진배경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1032778" y="6643508"/>
            <a:ext cx="4718650" cy="43811"/>
            <a:chOff x="-1032778" y="6643508"/>
            <a:chExt cx="4718650" cy="438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032778" y="6643508"/>
              <a:ext cx="4718650" cy="43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95600" y="3596669"/>
            <a:ext cx="4185426" cy="708631"/>
            <a:chOff x="3349338" y="4081845"/>
            <a:chExt cx="4185426" cy="7086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49338" y="4081845"/>
              <a:ext cx="4185426" cy="70863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179758" y="3711947"/>
            <a:ext cx="3617110" cy="53773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핀테크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시장의 성장 추이</a:t>
            </a:r>
            <a:endParaRPr lang="en-US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285593" y="1581781"/>
            <a:ext cx="6171429" cy="138857"/>
            <a:chOff x="1285593" y="1581781"/>
            <a:chExt cx="6171429" cy="13885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5593" y="1581781"/>
              <a:ext cx="6171429" cy="138857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272498" y="1987305"/>
            <a:ext cx="589286" cy="8228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dirty="0">
                <a:solidFill>
                  <a:srgbClr val="595959"/>
                </a:solidFill>
                <a:latin typeface="Noto Sans CJK KR Regular" pitchFamily="34" charset="0"/>
                <a:cs typeface="Noto Sans CJK KR Regular" pitchFamily="34" charset="0"/>
              </a:rPr>
              <a:t>■</a:t>
            </a:r>
            <a:endParaRPr lang="en-US" dirty="0"/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099E8985-4EB1-4B78-8BA8-F1ED0ADC3C31}"/>
              </a:ext>
            </a:extLst>
          </p:cNvPr>
          <p:cNvSpPr txBox="1"/>
          <p:nvPr/>
        </p:nvSpPr>
        <p:spPr>
          <a:xfrm>
            <a:off x="2136941" y="1987305"/>
            <a:ext cx="14859000" cy="116202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31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핀테크</a:t>
            </a:r>
            <a:r>
              <a:rPr lang="ko-KR" altLang="en-US" sz="3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시장의 급격한 성장으로 인한 카드사 수익성 악화로 경영위기가 초래됨에 </a:t>
            </a:r>
            <a:endParaRPr lang="en-US" altLang="ko-KR" sz="31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3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따라 수익성 향상을 위한 매출액 증대 방안 필요 </a:t>
            </a:r>
            <a:endParaRPr lang="en-US" altLang="ko-KR" sz="31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126A1F2-2F4A-4B28-BC51-E12EB0345C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941" y="4867115"/>
            <a:ext cx="5729023" cy="4510573"/>
          </a:xfrm>
          <a:prstGeom prst="rect">
            <a:avLst/>
          </a:prstGeom>
        </p:spPr>
      </p:pic>
      <p:grpSp>
        <p:nvGrpSpPr>
          <p:cNvPr id="38" name="그룹 1006">
            <a:extLst>
              <a:ext uri="{FF2B5EF4-FFF2-40B4-BE49-F238E27FC236}">
                <a16:creationId xmlns:a16="http://schemas.microsoft.com/office/drawing/2014/main" id="{25B8F779-5BCD-471B-A765-EEE6EF116491}"/>
              </a:ext>
            </a:extLst>
          </p:cNvPr>
          <p:cNvGrpSpPr/>
          <p:nvPr/>
        </p:nvGrpSpPr>
        <p:grpSpPr>
          <a:xfrm>
            <a:off x="10668000" y="3628586"/>
            <a:ext cx="4185426" cy="708631"/>
            <a:chOff x="3349338" y="4081845"/>
            <a:chExt cx="4185426" cy="708631"/>
          </a:xfrm>
        </p:grpSpPr>
        <p:pic>
          <p:nvPicPr>
            <p:cNvPr id="39" name="Object 17">
              <a:extLst>
                <a:ext uri="{FF2B5EF4-FFF2-40B4-BE49-F238E27FC236}">
                  <a16:creationId xmlns:a16="http://schemas.microsoft.com/office/drawing/2014/main" id="{5F9C59B5-DBA3-4219-AEF6-2E78FF19E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49338" y="4081845"/>
              <a:ext cx="4185426" cy="708631"/>
            </a:xfrm>
            <a:prstGeom prst="rect">
              <a:avLst/>
            </a:prstGeom>
          </p:spPr>
        </p:pic>
      </p:grpSp>
      <p:sp>
        <p:nvSpPr>
          <p:cNvPr id="40" name="Object 20">
            <a:extLst>
              <a:ext uri="{FF2B5EF4-FFF2-40B4-BE49-F238E27FC236}">
                <a16:creationId xmlns:a16="http://schemas.microsoft.com/office/drawing/2014/main" id="{950C96A0-BB41-4E85-A085-B279637BF10A}"/>
              </a:ext>
            </a:extLst>
          </p:cNvPr>
          <p:cNvSpPr txBox="1"/>
          <p:nvPr/>
        </p:nvSpPr>
        <p:spPr>
          <a:xfrm>
            <a:off x="10952158" y="3743864"/>
            <a:ext cx="3617110" cy="53773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카드 형태의 변화</a:t>
            </a:r>
            <a:endParaRPr lang="en-US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B06249FE-55B5-4828-9B86-D1FAAC8305B5}"/>
              </a:ext>
            </a:extLst>
          </p:cNvPr>
          <p:cNvSpPr txBox="1"/>
          <p:nvPr/>
        </p:nvSpPr>
        <p:spPr>
          <a:xfrm>
            <a:off x="14827006" y="8880331"/>
            <a:ext cx="2648106" cy="6736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dirty="0"/>
          </a:p>
          <a:p>
            <a:pPr algn="just"/>
            <a:r>
              <a:rPr lang="en-US" sz="1500" kern="0" spc="-100" dirty="0">
                <a:solidFill>
                  <a:srgbClr val="555F57"/>
                </a:solidFill>
                <a:latin typeface="에스코어 드림 3 Light" pitchFamily="34" charset="0"/>
                <a:cs typeface="에스코어 드림 3 Light" pitchFamily="34" charset="0"/>
              </a:rPr>
              <a:t>(출처: </a:t>
            </a:r>
            <a:r>
              <a:rPr lang="ko-KR" altLang="en-US" sz="1500" kern="0" spc="-100" dirty="0">
                <a:solidFill>
                  <a:srgbClr val="555F57"/>
                </a:solidFill>
                <a:latin typeface="에스코어 드림 3 Light" pitchFamily="34" charset="0"/>
                <a:cs typeface="에스코어 드림 3 Light" pitchFamily="34" charset="0"/>
              </a:rPr>
              <a:t>업다운뉴스</a:t>
            </a:r>
            <a:r>
              <a:rPr lang="en-US" sz="1500" kern="0" spc="-100" dirty="0">
                <a:solidFill>
                  <a:srgbClr val="555F57"/>
                </a:solidFill>
                <a:latin typeface="에스코어 드림 3 Light" pitchFamily="34" charset="0"/>
                <a:cs typeface="에스코어 드림 3 Light" pitchFamily="34" charset="0"/>
              </a:rPr>
              <a:t>)</a:t>
            </a:r>
            <a:endParaRPr lang="en-US" dirty="0"/>
          </a:p>
        </p:txBody>
      </p:sp>
      <p:sp>
        <p:nvSpPr>
          <p:cNvPr id="23" name="Object 26">
            <a:extLst>
              <a:ext uri="{FF2B5EF4-FFF2-40B4-BE49-F238E27FC236}">
                <a16:creationId xmlns:a16="http://schemas.microsoft.com/office/drawing/2014/main" id="{38428F61-64DD-4A97-B38E-A42545C84A5C}"/>
              </a:ext>
            </a:extLst>
          </p:cNvPr>
          <p:cNvSpPr txBox="1"/>
          <p:nvPr/>
        </p:nvSpPr>
        <p:spPr>
          <a:xfrm>
            <a:off x="14967359" y="6310400"/>
            <a:ext cx="2648106" cy="6736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dirty="0"/>
          </a:p>
          <a:p>
            <a:pPr algn="just"/>
            <a:r>
              <a:rPr lang="en-US" sz="1500" kern="0" spc="-100" dirty="0">
                <a:solidFill>
                  <a:srgbClr val="555F57"/>
                </a:solidFill>
                <a:latin typeface="에스코어 드림 3 Light" pitchFamily="34" charset="0"/>
                <a:cs typeface="에스코어 드림 3 Light" pitchFamily="34" charset="0"/>
              </a:rPr>
              <a:t>(출처: </a:t>
            </a:r>
            <a:r>
              <a:rPr lang="ko-KR" altLang="en-US" sz="1500" kern="0" spc="-100" dirty="0" err="1">
                <a:solidFill>
                  <a:srgbClr val="555F57"/>
                </a:solidFill>
                <a:latin typeface="에스코어 드림 3 Light" pitchFamily="34" charset="0"/>
                <a:cs typeface="에스코어 드림 3 Light" pitchFamily="34" charset="0"/>
              </a:rPr>
              <a:t>조선비즈</a:t>
            </a:r>
            <a:r>
              <a:rPr lang="en-US" sz="1500" kern="0" spc="-100" dirty="0">
                <a:solidFill>
                  <a:srgbClr val="555F57"/>
                </a:solidFill>
                <a:latin typeface="에스코어 드림 3 Light" pitchFamily="34" charset="0"/>
                <a:cs typeface="에스코어 드림 3 Light" pitchFamily="34" charset="0"/>
              </a:rPr>
              <a:t>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F7CA22-B34D-458C-AA72-24317E03F48C}"/>
              </a:ext>
            </a:extLst>
          </p:cNvPr>
          <p:cNvSpPr txBox="1"/>
          <p:nvPr/>
        </p:nvSpPr>
        <p:spPr>
          <a:xfrm>
            <a:off x="9507258" y="5033238"/>
            <a:ext cx="65069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카드사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언택트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전략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“….</a:t>
            </a:r>
          </a:p>
          <a:p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플라스틱 대신 모바일 카드 꺼내다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57431D-6ED3-4FA9-93C6-D6F051CE4369}"/>
              </a:ext>
            </a:extLst>
          </p:cNvPr>
          <p:cNvSpPr txBox="1"/>
          <p:nvPr/>
        </p:nvSpPr>
        <p:spPr>
          <a:xfrm>
            <a:off x="9567205" y="6953676"/>
            <a:ext cx="658385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비대면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결제로 소비경향 변화 반영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언택트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소비에 최적화 혜택 담고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신청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•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발급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비대면으로 진행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 쇼핑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50%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적립 차별화도</a:t>
            </a:r>
          </a:p>
        </p:txBody>
      </p:sp>
    </p:spTree>
    <p:extLst>
      <p:ext uri="{BB962C8B-B14F-4D97-AF65-F5344CB8AC3E}">
        <p14:creationId xmlns:p14="http://schemas.microsoft.com/office/powerpoint/2010/main" val="2459516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1738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84390" y="823952"/>
            <a:ext cx="6196731" cy="10620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>
                <a:solidFill>
                  <a:srgbClr val="555F57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2. 현황 및 개선 기회 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1032778" y="6834019"/>
            <a:ext cx="4718650" cy="43811"/>
            <a:chOff x="-1032778" y="6834019"/>
            <a:chExt cx="4718650" cy="438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032778" y="6834019"/>
              <a:ext cx="4718650" cy="4381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022947" y="1790700"/>
            <a:ext cx="14926803" cy="915258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20</a:t>
            </a: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대의 카드 사용 트렌드가 온라인에 집중되어 있고</a:t>
            </a:r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, </a:t>
            </a: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럭셔리 브랜드 소비의 주요 고객으로</a:t>
            </a:r>
            <a:endParaRPr lang="en-US" altLang="ko-KR" sz="2800" kern="0" spc="-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에스코어 드림 5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등장함에 따라 </a:t>
            </a:r>
            <a:r>
              <a:rPr lang="en-US" altLang="ko-KR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20</a:t>
            </a: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대 연령층의 니즈를 </a:t>
            </a:r>
            <a:r>
              <a:rPr lang="ko-KR" altLang="en-US" sz="28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반영한 맞춤형 신용카드 출시가 필요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2977273" y="3556479"/>
            <a:ext cx="4871247" cy="825021"/>
            <a:chOff x="2977273" y="3326792"/>
            <a:chExt cx="4871247" cy="82502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351429" y="3326792"/>
              <a:ext cx="4185426" cy="708631"/>
              <a:chOff x="3351429" y="3326792"/>
              <a:chExt cx="4185426" cy="70863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51429" y="3326792"/>
                <a:ext cx="4185426" cy="708631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2977273" y="3441973"/>
              <a:ext cx="4871247" cy="70984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400" kern="0" spc="-100" dirty="0">
                  <a:solidFill>
                    <a:srgbClr val="FFFFFF"/>
                  </a:solidFill>
                  <a:latin typeface="맑은 고딕" panose="020B0503020000020004" pitchFamily="50" charset="-127"/>
                  <a:cs typeface="에스코어 드림 4 Regular" pitchFamily="34" charset="0"/>
                </a:rPr>
                <a:t>20대 소비 트렌드 다양화</a:t>
              </a:r>
              <a:endParaRPr lang="en-US"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822705" y="4783624"/>
            <a:ext cx="9669074" cy="13422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b="1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주요 배달</a:t>
            </a:r>
            <a:r>
              <a:rPr lang="en-US" sz="2200" b="1" dirty="0">
                <a:solidFill>
                  <a:srgbClr val="00558A"/>
                </a:solidFill>
                <a:latin typeface="에스코어 드림 3 Light" pitchFamily="34" charset="0"/>
                <a:cs typeface="에스코어 드림 3 Light" pitchFamily="34" charset="0"/>
              </a:rPr>
              <a:t> </a:t>
            </a:r>
            <a:r>
              <a:rPr lang="en-US" sz="2200" b="1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이용자 층 중 전체 결제 금액에 32%가 20대</a:t>
            </a:r>
          </a:p>
          <a:p>
            <a:pPr algn="just"/>
            <a:r>
              <a:rPr lang="en-US" sz="2200" b="1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지난 3월 결제금액 1조 820억원 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7104908" y="4950122"/>
            <a:ext cx="2449328" cy="6736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dirty="0"/>
          </a:p>
          <a:p>
            <a:pPr algn="just"/>
            <a:r>
              <a:rPr lang="en-US" sz="1500" kern="0" spc="-100" dirty="0">
                <a:solidFill>
                  <a:srgbClr val="555F57"/>
                </a:solidFill>
                <a:latin typeface="에스코어 드림 3 Light" pitchFamily="34" charset="0"/>
                <a:cs typeface="에스코어 드림 3 Light" pitchFamily="34" charset="0"/>
              </a:rPr>
              <a:t>(출처: 아시아 경제)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822705" y="6277443"/>
            <a:ext cx="11473698" cy="1342293"/>
            <a:chOff x="1822705" y="6277443"/>
            <a:chExt cx="11473698" cy="1342293"/>
          </a:xfrm>
        </p:grpSpPr>
        <p:sp>
          <p:nvSpPr>
            <p:cNvPr id="22" name="Object 22"/>
            <p:cNvSpPr txBox="1"/>
            <p:nvPr/>
          </p:nvSpPr>
          <p:spPr>
            <a:xfrm>
              <a:off x="1822705" y="6277443"/>
              <a:ext cx="11473698" cy="134229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200" b="1" dirty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20대가 가장 많이 결제한 온라인 서비스 네이버 1조 3100억원</a:t>
              </a:r>
            </a:p>
            <a:p>
              <a:pPr algn="just"/>
              <a:r>
                <a:rPr lang="en-US" sz="2200" b="1" dirty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쿠팡 7700억원, 배달의 민족 7300억원, 이베이코리아 7300억원</a:t>
              </a:r>
              <a:endParaRPr lang="en-US" dirty="0"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8210349" y="6834087"/>
              <a:ext cx="2745237" cy="67368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endParaRPr dirty="0"/>
            </a:p>
            <a:p>
              <a:pPr algn="just"/>
              <a:r>
                <a:rPr lang="en-US" sz="1500" kern="0" spc="-100" dirty="0">
                  <a:solidFill>
                    <a:srgbClr val="555F57"/>
                  </a:solidFill>
                  <a:latin typeface="에스코어 드림 3 Light" pitchFamily="34" charset="0"/>
                  <a:cs typeface="에스코어 드림 3 Light" pitchFamily="34" charset="0"/>
                </a:rPr>
                <a:t>(출처: 디지털 타임즈)</a:t>
              </a:r>
              <a:endParaRPr lang="en-US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822705" y="7858847"/>
            <a:ext cx="10419863" cy="4935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b="1" dirty="0">
                <a:solidFill>
                  <a:srgbClr val="000000"/>
                </a:solidFill>
                <a:latin typeface="에스코어 드림 3 Light" pitchFamily="34" charset="0"/>
                <a:cs typeface="에스코어 드림 3 Light" pitchFamily="34" charset="0"/>
              </a:rPr>
              <a:t>넷플릭스 결제 금액 전체 5173억원 중 20대가 35% 차지 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7640006" y="7992451"/>
            <a:ext cx="2648106" cy="6736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dirty="0"/>
          </a:p>
          <a:p>
            <a:pPr algn="just"/>
            <a:r>
              <a:rPr lang="en-US" sz="1500" kern="0" spc="-100" dirty="0">
                <a:solidFill>
                  <a:srgbClr val="555F57"/>
                </a:solidFill>
                <a:latin typeface="에스코어 드림 3 Light" pitchFamily="34" charset="0"/>
                <a:cs typeface="에스코어 드림 3 Light" pitchFamily="34" charset="0"/>
              </a:rPr>
              <a:t>(출처: 아이뉴스 24)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822705" y="8573709"/>
            <a:ext cx="8100422" cy="696637"/>
            <a:chOff x="1822705" y="8573709"/>
            <a:chExt cx="8100422" cy="696637"/>
          </a:xfrm>
        </p:grpSpPr>
        <p:sp>
          <p:nvSpPr>
            <p:cNvPr id="34" name="Object 34"/>
            <p:cNvSpPr txBox="1"/>
            <p:nvPr/>
          </p:nvSpPr>
          <p:spPr>
            <a:xfrm>
              <a:off x="1822705" y="8776780"/>
              <a:ext cx="8100422" cy="49356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200" b="1" dirty="0">
                  <a:solidFill>
                    <a:srgbClr val="000000"/>
                  </a:solidFill>
                  <a:latin typeface="에스코어 드림 3 Light" pitchFamily="34" charset="0"/>
                  <a:cs typeface="에스코어 드림 3 Light" pitchFamily="34" charset="0"/>
                </a:rPr>
                <a:t>20대 간편결제 이용금액 월 평균 60만원</a:t>
              </a:r>
              <a:endParaRPr lang="en-US" dirty="0"/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7032636" y="8573709"/>
              <a:ext cx="2137118" cy="67368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endParaRPr dirty="0"/>
            </a:p>
            <a:p>
              <a:pPr algn="just"/>
              <a:r>
                <a:rPr lang="en-US" sz="1500" kern="0" spc="-100" dirty="0">
                  <a:solidFill>
                    <a:srgbClr val="555F57"/>
                  </a:solidFill>
                  <a:latin typeface="에스코어 드림 3 Light" pitchFamily="34" charset="0"/>
                  <a:cs typeface="에스코어 드림 3 Light" pitchFamily="34" charset="0"/>
                </a:rPr>
                <a:t>(출처: 조선비즈)</a:t>
              </a:r>
              <a:endParaRPr lang="en-US" dirty="0"/>
            </a:p>
          </p:txBody>
        </p:sp>
      </p:grpSp>
      <p:grpSp>
        <p:nvGrpSpPr>
          <p:cNvPr id="1010" name="그룹 1010"/>
          <p:cNvGrpSpPr/>
          <p:nvPr/>
        </p:nvGrpSpPr>
        <p:grpSpPr>
          <a:xfrm>
            <a:off x="1285593" y="1581781"/>
            <a:ext cx="6171429" cy="138857"/>
            <a:chOff x="1285593" y="1581781"/>
            <a:chExt cx="6171429" cy="1388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5593" y="1581781"/>
              <a:ext cx="6171429" cy="138857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272498" y="1987305"/>
            <a:ext cx="589286" cy="8228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dirty="0">
                <a:solidFill>
                  <a:srgbClr val="595959"/>
                </a:solidFill>
                <a:latin typeface="Noto Sans CJK KR Regular" pitchFamily="34" charset="0"/>
                <a:cs typeface="Noto Sans CJK KR Regular" pitchFamily="34" charset="0"/>
              </a:rPr>
              <a:t>■</a:t>
            </a:r>
            <a:endParaRPr lang="en-US" dirty="0"/>
          </a:p>
        </p:txBody>
      </p:sp>
      <p:grpSp>
        <p:nvGrpSpPr>
          <p:cNvPr id="40" name="그룹 1007">
            <a:extLst>
              <a:ext uri="{FF2B5EF4-FFF2-40B4-BE49-F238E27FC236}">
                <a16:creationId xmlns:a16="http://schemas.microsoft.com/office/drawing/2014/main" id="{404B6E58-2D17-4844-B85A-AAAE8B7EB938}"/>
              </a:ext>
            </a:extLst>
          </p:cNvPr>
          <p:cNvGrpSpPr/>
          <p:nvPr/>
        </p:nvGrpSpPr>
        <p:grpSpPr>
          <a:xfrm>
            <a:off x="10472750" y="3654240"/>
            <a:ext cx="6477000" cy="818013"/>
            <a:chOff x="10955587" y="3333800"/>
            <a:chExt cx="4979602" cy="818013"/>
          </a:xfrm>
        </p:grpSpPr>
        <p:grpSp>
          <p:nvGrpSpPr>
            <p:cNvPr id="42" name="그룹 1008">
              <a:extLst>
                <a:ext uri="{FF2B5EF4-FFF2-40B4-BE49-F238E27FC236}">
                  <a16:creationId xmlns:a16="http://schemas.microsoft.com/office/drawing/2014/main" id="{5D4A4AA6-B5D9-4CCD-9A59-F7ECC46F5CDC}"/>
                </a:ext>
              </a:extLst>
            </p:cNvPr>
            <p:cNvGrpSpPr/>
            <p:nvPr/>
          </p:nvGrpSpPr>
          <p:grpSpPr>
            <a:xfrm>
              <a:off x="11406852" y="3333800"/>
              <a:ext cx="4185426" cy="708631"/>
              <a:chOff x="11406852" y="3333800"/>
              <a:chExt cx="4185426" cy="708631"/>
            </a:xfrm>
          </p:grpSpPr>
          <p:pic>
            <p:nvPicPr>
              <p:cNvPr id="49" name="Object 28">
                <a:extLst>
                  <a:ext uri="{FF2B5EF4-FFF2-40B4-BE49-F238E27FC236}">
                    <a16:creationId xmlns:a16="http://schemas.microsoft.com/office/drawing/2014/main" id="{76EC4FF5-3044-4563-AF66-DF58E37CA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406852" y="3333800"/>
                <a:ext cx="4185426" cy="708631"/>
              </a:xfrm>
              <a:prstGeom prst="rect">
                <a:avLst/>
              </a:prstGeom>
            </p:spPr>
          </p:pic>
        </p:grpSp>
        <p:sp>
          <p:nvSpPr>
            <p:cNvPr id="48" name="Object 31">
              <a:extLst>
                <a:ext uri="{FF2B5EF4-FFF2-40B4-BE49-F238E27FC236}">
                  <a16:creationId xmlns:a16="http://schemas.microsoft.com/office/drawing/2014/main" id="{BD033C56-D1EA-4BA5-82E6-110BC32994F3}"/>
                </a:ext>
              </a:extLst>
            </p:cNvPr>
            <p:cNvSpPr txBox="1"/>
            <p:nvPr/>
          </p:nvSpPr>
          <p:spPr>
            <a:xfrm>
              <a:off x="10955587" y="3441973"/>
              <a:ext cx="4979602" cy="70984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400" b="1" kern="0" spc="-100" dirty="0">
                  <a:solidFill>
                    <a:srgbClr val="FFFFFF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럭셔리 시장에 대한 소비 증가 </a:t>
              </a:r>
              <a:endParaRPr lang="en-US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A96FF84-7550-4B88-85BD-514453B9B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59837" y="4857154"/>
            <a:ext cx="5190084" cy="39196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32778" y="6769846"/>
            <a:ext cx="4718650" cy="43811"/>
            <a:chOff x="-1032778" y="6769846"/>
            <a:chExt cx="4718650" cy="438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032778" y="6769846"/>
              <a:ext cx="4718650" cy="4381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097762" y="1858620"/>
            <a:ext cx="15504438" cy="1861134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en-US" sz="31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당사는</a:t>
            </a:r>
            <a:r>
              <a:rPr lang="en-US" sz="31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 </a:t>
            </a:r>
            <a:r>
              <a:rPr lang="en-US" sz="31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텔레마케팅</a:t>
            </a:r>
            <a:r>
              <a:rPr lang="en-US" sz="31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 </a:t>
            </a:r>
            <a:r>
              <a:rPr lang="ko-KR" altLang="en-US" sz="31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위주의 고객 유치활동을 전개 중이나</a:t>
            </a:r>
            <a:r>
              <a:rPr lang="en-US" altLang="ko-KR" sz="31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, </a:t>
            </a:r>
            <a:r>
              <a:rPr lang="en-US" sz="31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신규</a:t>
            </a:r>
            <a:r>
              <a:rPr lang="en-US" sz="31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 </a:t>
            </a:r>
            <a:r>
              <a:rPr lang="en-US" sz="31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회원</a:t>
            </a:r>
            <a:r>
              <a:rPr lang="en-US" sz="31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 유치 </a:t>
            </a:r>
            <a:r>
              <a:rPr lang="en-US" sz="31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성공률이</a:t>
            </a:r>
            <a:r>
              <a:rPr lang="en-US" sz="31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31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지속적으로</a:t>
            </a:r>
            <a:r>
              <a:rPr lang="en-US" sz="31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 </a:t>
            </a:r>
            <a:r>
              <a:rPr lang="en-US" sz="31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감소함에</a:t>
            </a:r>
            <a:r>
              <a:rPr lang="en-US" sz="31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 </a:t>
            </a:r>
            <a:r>
              <a:rPr lang="en-US" sz="31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따라</a:t>
            </a:r>
            <a:r>
              <a:rPr lang="en-US" sz="31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 </a:t>
            </a:r>
            <a:r>
              <a:rPr lang="en-US" sz="31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다양한</a:t>
            </a:r>
            <a:r>
              <a:rPr lang="en-US" sz="31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 채널을 활용한 신규 회원 유치 전략이 필요</a:t>
            </a:r>
            <a:endParaRPr lang="en-US" sz="3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0688107" y="3751585"/>
            <a:ext cx="4312787" cy="730194"/>
            <a:chOff x="10601075" y="3659106"/>
            <a:chExt cx="4312787" cy="7301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601075" y="3659106"/>
              <a:ext cx="4312787" cy="730194"/>
              <a:chOff x="10601075" y="3659106"/>
              <a:chExt cx="4312787" cy="73019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601075" y="3659106"/>
                <a:ext cx="4312787" cy="730194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11527985" y="3796198"/>
              <a:ext cx="2458966" cy="55409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400" kern="0" spc="-100" dirty="0">
                  <a:solidFill>
                    <a:srgbClr val="FFFFFF"/>
                  </a:solidFill>
                  <a:latin typeface="맑은 고딕" panose="020B0503020000020004" pitchFamily="50" charset="-127"/>
                  <a:cs typeface="에스코어 드림 4 Regular" pitchFamily="34" charset="0"/>
                </a:rPr>
                <a:t>마케팅 다양화</a:t>
              </a:r>
              <a:endParaRPr lang="en-US" dirty="0"/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10515600" y="4899082"/>
            <a:ext cx="7205132" cy="4968818"/>
            <a:chOff x="10428568" y="4806603"/>
            <a:chExt cx="7205132" cy="496881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032230" y="5304126"/>
              <a:ext cx="3619212" cy="3619212"/>
              <a:chOff x="11032230" y="5304126"/>
              <a:chExt cx="3619212" cy="361921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032230" y="5304126"/>
                <a:ext cx="3619212" cy="361921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053619" y="6219285"/>
              <a:ext cx="314939" cy="314939"/>
              <a:chOff x="11053619" y="6219285"/>
              <a:chExt cx="314939" cy="31493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053619" y="6219285"/>
                <a:ext cx="314939" cy="31493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642195" y="5903128"/>
              <a:ext cx="2399284" cy="2399284"/>
              <a:chOff x="11642195" y="5903128"/>
              <a:chExt cx="2399284" cy="239928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642195" y="5903128"/>
                <a:ext cx="2399284" cy="239928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879803" y="4806603"/>
              <a:ext cx="1924068" cy="1924068"/>
              <a:chOff x="11879803" y="4806603"/>
              <a:chExt cx="1924068" cy="1924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79803" y="4806603"/>
                <a:ext cx="1924068" cy="192406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428568" y="7089194"/>
              <a:ext cx="1924068" cy="1924068"/>
              <a:chOff x="10428568" y="7089194"/>
              <a:chExt cx="1924068" cy="192406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428568" y="7089194"/>
                <a:ext cx="1924068" cy="1924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340748" y="7089194"/>
              <a:ext cx="1924068" cy="1924068"/>
              <a:chOff x="13340748" y="7089194"/>
              <a:chExt cx="1924068" cy="192406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340748" y="7089194"/>
                <a:ext cx="1924068" cy="1924068"/>
              </a:xfrm>
              <a:prstGeom prst="rect">
                <a:avLst/>
              </a:prstGeom>
            </p:spPr>
          </p:pic>
        </p:grpSp>
        <p:sp>
          <p:nvSpPr>
            <p:cNvPr id="38" name="Object 38"/>
            <p:cNvSpPr txBox="1"/>
            <p:nvPr/>
          </p:nvSpPr>
          <p:spPr>
            <a:xfrm>
              <a:off x="12363288" y="7033249"/>
              <a:ext cx="797581" cy="39460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700" kern="0" spc="-100" dirty="0">
                  <a:solidFill>
                    <a:srgbClr val="000000"/>
                  </a:solidFill>
                  <a:latin typeface="에스코어 드림 5 Medium" pitchFamily="34" charset="0"/>
                  <a:cs typeface="에스코어 드림 5 Medium" pitchFamily="34" charset="0"/>
                </a:rPr>
                <a:t>마케팅</a:t>
              </a:r>
              <a:endParaRPr lang="en-US" dirty="0"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12206506" y="5493923"/>
              <a:ext cx="1211470" cy="81841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600" b="1" kern="0" spc="-100" dirty="0">
                  <a:solidFill>
                    <a:srgbClr val="000000"/>
                  </a:solidFill>
                  <a:latin typeface="에스코어 드림 5 Medium" pitchFamily="34" charset="0"/>
                  <a:cs typeface="에스코어 드림 5 Medium" pitchFamily="34" charset="0"/>
                </a:rPr>
                <a:t>퍼포먼스</a:t>
              </a:r>
            </a:p>
            <a:p>
              <a:pPr algn="ctr"/>
              <a:r>
                <a:rPr lang="en-US" sz="1600" b="1" kern="0" spc="-100" dirty="0">
                  <a:solidFill>
                    <a:srgbClr val="000000"/>
                  </a:solidFill>
                  <a:latin typeface="에스코어 드림 5 Medium" pitchFamily="34" charset="0"/>
                  <a:cs typeface="에스코어 드림 5 Medium" pitchFamily="34" charset="0"/>
                </a:rPr>
                <a:t>마케팅</a:t>
              </a:r>
              <a:endParaRPr lang="en-US" dirty="0"/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13477247" y="7778285"/>
              <a:ext cx="1656251" cy="101742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600" b="1" kern="0" spc="-100" dirty="0">
                  <a:solidFill>
                    <a:srgbClr val="000000"/>
                  </a:solidFill>
                  <a:latin typeface="에스코어 드림 5 Medium" pitchFamily="34" charset="0"/>
                  <a:cs typeface="에스코어 드림 5 Medium" pitchFamily="34" charset="0"/>
                </a:rPr>
                <a:t>라이브 커머스</a:t>
              </a:r>
            </a:p>
            <a:p>
              <a:pPr algn="ctr"/>
              <a:r>
                <a:rPr lang="en-US" sz="1600" b="1" kern="0" spc="-100" dirty="0">
                  <a:solidFill>
                    <a:srgbClr val="000000"/>
                  </a:solidFill>
                  <a:latin typeface="에스코어 드림 5 Medium" pitchFamily="34" charset="0"/>
                  <a:cs typeface="에스코어 드림 5 Medium" pitchFamily="34" charset="0"/>
                </a:rPr>
                <a:t>마케팅</a:t>
              </a:r>
              <a:endParaRPr lang="en-US" dirty="0"/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10719257" y="7836384"/>
              <a:ext cx="1342689" cy="72805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1400" kern="0" spc="-100" dirty="0">
                  <a:solidFill>
                    <a:srgbClr val="FFFFFF"/>
                  </a:solidFill>
                  <a:latin typeface="에스코어 드림 5 Medium" pitchFamily="34" charset="0"/>
                  <a:cs typeface="에스코어 드림 5 Medium" pitchFamily="34" charset="0"/>
                </a:rPr>
                <a:t>데이터 기반 </a:t>
              </a:r>
            </a:p>
            <a:p>
              <a:pPr algn="ctr"/>
              <a:r>
                <a:rPr lang="en-US" sz="1400" kern="0" spc="-100" dirty="0">
                  <a:solidFill>
                    <a:srgbClr val="FFFFFF"/>
                  </a:solidFill>
                  <a:latin typeface="에스코어 드림 5 Medium" pitchFamily="34" charset="0"/>
                  <a:cs typeface="에스코어 드림 5 Medium" pitchFamily="34" charset="0"/>
                </a:rPr>
                <a:t>마케팅</a:t>
              </a:r>
              <a:endParaRPr lang="en-US" dirty="0"/>
            </a:p>
          </p:txBody>
        </p:sp>
        <p:grpSp>
          <p:nvGrpSpPr>
            <p:cNvPr id="1013" name="그룹 1013"/>
            <p:cNvGrpSpPr/>
            <p:nvPr/>
          </p:nvGrpSpPr>
          <p:grpSpPr>
            <a:xfrm>
              <a:off x="14325542" y="6219285"/>
              <a:ext cx="314939" cy="314939"/>
              <a:chOff x="14325542" y="6219285"/>
              <a:chExt cx="314939" cy="31493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325542" y="6219285"/>
                <a:ext cx="314939" cy="31493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684367" y="8754907"/>
              <a:ext cx="314939" cy="314939"/>
              <a:chOff x="12684367" y="8754907"/>
              <a:chExt cx="314939" cy="31493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84367" y="8754907"/>
                <a:ext cx="314939" cy="314939"/>
              </a:xfrm>
              <a:prstGeom prst="rect">
                <a:avLst/>
              </a:prstGeom>
            </p:spPr>
          </p:pic>
        </p:grpSp>
        <p:sp>
          <p:nvSpPr>
            <p:cNvPr id="48" name="Object 48"/>
            <p:cNvSpPr txBox="1"/>
            <p:nvPr/>
          </p:nvSpPr>
          <p:spPr>
            <a:xfrm>
              <a:off x="12976924" y="8923338"/>
              <a:ext cx="4656776" cy="85208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endParaRPr dirty="0"/>
            </a:p>
            <a:p>
              <a:pPr algn="just"/>
              <a:r>
                <a:rPr lang="en-US" sz="1900" kern="0" spc="-100" dirty="0">
                  <a:solidFill>
                    <a:srgbClr val="555F57"/>
                  </a:solidFill>
                  <a:latin typeface="에스코어 드림 3 Light" pitchFamily="34" charset="0"/>
                  <a:cs typeface="에스코어 드림 3 Light" pitchFamily="34" charset="0"/>
                </a:rPr>
                <a:t>(출처: 디지털 마케팅 연구회)</a:t>
              </a:r>
              <a:endParaRPr lang="en-US" dirty="0"/>
            </a:p>
          </p:txBody>
        </p:sp>
      </p:grpSp>
      <p:grpSp>
        <p:nvGrpSpPr>
          <p:cNvPr id="1015" name="그룹 1015"/>
          <p:cNvGrpSpPr/>
          <p:nvPr/>
        </p:nvGrpSpPr>
        <p:grpSpPr>
          <a:xfrm>
            <a:off x="3133022" y="3723796"/>
            <a:ext cx="4936655" cy="708631"/>
            <a:chOff x="3133022" y="3723796"/>
            <a:chExt cx="4936655" cy="70863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33022" y="3723796"/>
              <a:ext cx="4936655" cy="708631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3117782" y="3851567"/>
            <a:ext cx="4871247" cy="53773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kern="0" spc="-100" dirty="0">
                <a:solidFill>
                  <a:srgbClr val="FFFFFF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분기별 자사 텔레마케팅 성공률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2021504" y="4806603"/>
            <a:ext cx="7080896" cy="4430727"/>
            <a:chOff x="2021504" y="4806603"/>
            <a:chExt cx="7080896" cy="443072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21504" y="4806603"/>
              <a:ext cx="7080896" cy="4430727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6574082" y="8951910"/>
            <a:ext cx="2921769" cy="8520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/>
          </a:p>
          <a:p>
            <a:pPr algn="just"/>
            <a:r>
              <a:rPr lang="en-US" sz="1900" kern="0" spc="-100" dirty="0">
                <a:solidFill>
                  <a:srgbClr val="555F57"/>
                </a:solidFill>
                <a:latin typeface="에스코어 드림 3 Light" pitchFamily="34" charset="0"/>
                <a:cs typeface="에스코어 드림 3 Light" pitchFamily="34" charset="0"/>
              </a:rPr>
              <a:t>(출처: 자사 데이터)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1285593" y="1581781"/>
            <a:ext cx="6171429" cy="138857"/>
            <a:chOff x="1285593" y="1581781"/>
            <a:chExt cx="6171429" cy="13885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5593" y="1581781"/>
              <a:ext cx="6171429" cy="138857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1272498" y="1987305"/>
            <a:ext cx="589286" cy="8228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dirty="0">
                <a:solidFill>
                  <a:srgbClr val="595959"/>
                </a:solidFill>
                <a:latin typeface="Noto Sans CJK KR Regular" pitchFamily="34" charset="0"/>
                <a:cs typeface="Noto Sans CJK KR Regular" pitchFamily="34" charset="0"/>
              </a:rPr>
              <a:t>■</a:t>
            </a:r>
            <a:endParaRPr lang="en-US" dirty="0"/>
          </a:p>
        </p:txBody>
      </p:sp>
      <p:sp>
        <p:nvSpPr>
          <p:cNvPr id="47" name="Object 8">
            <a:extLst>
              <a:ext uri="{FF2B5EF4-FFF2-40B4-BE49-F238E27FC236}">
                <a16:creationId xmlns:a16="http://schemas.microsoft.com/office/drawing/2014/main" id="{369F7996-836A-422F-9C37-8052802D25AE}"/>
              </a:ext>
            </a:extLst>
          </p:cNvPr>
          <p:cNvSpPr txBox="1"/>
          <p:nvPr/>
        </p:nvSpPr>
        <p:spPr>
          <a:xfrm>
            <a:off x="1784390" y="823952"/>
            <a:ext cx="6196731" cy="10620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>
                <a:solidFill>
                  <a:srgbClr val="555F57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2. 현황 및 개선 기회 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AAE3C415-1920-4397-9344-D817473A00B2}"/>
              </a:ext>
            </a:extLst>
          </p:cNvPr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52415864-7640-4630-BCC0-F8BB61C73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84390" y="823952"/>
            <a:ext cx="6174460" cy="10620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>
                <a:solidFill>
                  <a:srgbClr val="555F57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2. 현황 및 개선 기회 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2117943" y="2025400"/>
            <a:ext cx="5674132" cy="73141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과제 수행 </a:t>
            </a:r>
            <a:r>
              <a:rPr lang="en-US" sz="32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목표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1032778" y="6015445"/>
            <a:ext cx="4718650" cy="43811"/>
            <a:chOff x="-1032778" y="6015445"/>
            <a:chExt cx="4718650" cy="438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032778" y="6015445"/>
              <a:ext cx="4718650" cy="4381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17943" y="3143185"/>
            <a:ext cx="11037576" cy="933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- </a:t>
            </a:r>
            <a:r>
              <a:rPr lang="ko-KR" altLang="en-US" sz="3200" kern="0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텔레마케팅</a:t>
            </a:r>
            <a:r>
              <a:rPr lang="ko-KR" altLang="en-US" sz="3200" kern="0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5 Medium" pitchFamily="34" charset="0"/>
              </a:rPr>
              <a:t> 계약 성공률과 신용카드 사용금액 향상 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285593" y="1581781"/>
            <a:ext cx="6171429" cy="138857"/>
            <a:chOff x="1285593" y="1581781"/>
            <a:chExt cx="6171429" cy="138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5593" y="1581781"/>
              <a:ext cx="6171429" cy="13885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72498" y="1987305"/>
            <a:ext cx="589286" cy="8228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dirty="0">
                <a:solidFill>
                  <a:srgbClr val="595959"/>
                </a:solidFill>
                <a:latin typeface="Noto Sans CJK KR Regular" pitchFamily="34" charset="0"/>
                <a:cs typeface="Noto Sans CJK KR Regular" pitchFamily="34" charset="0"/>
              </a:rPr>
              <a:t>■</a:t>
            </a:r>
            <a:endParaRPr 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6472811-721B-42EB-8CA0-DB551C473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838016"/>
              </p:ext>
            </p:extLst>
          </p:nvPr>
        </p:nvGraphicFramePr>
        <p:xfrm>
          <a:off x="1784390" y="4457701"/>
          <a:ext cx="15487616" cy="3657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6028">
                  <a:extLst>
                    <a:ext uri="{9D8B030D-6E8A-4147-A177-3AD203B41FA5}">
                      <a16:colId xmlns:a16="http://schemas.microsoft.com/office/drawing/2014/main" val="86295239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314762806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01945597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81789448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96438315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79875080"/>
                    </a:ext>
                  </a:extLst>
                </a:gridCol>
                <a:gridCol w="1708788">
                  <a:extLst>
                    <a:ext uri="{9D8B030D-6E8A-4147-A177-3AD203B41FA5}">
                      <a16:colId xmlns:a16="http://schemas.microsoft.com/office/drawing/2014/main" val="1761031225"/>
                    </a:ext>
                  </a:extLst>
                </a:gridCol>
              </a:tblGrid>
              <a:tr h="8385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운영정의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가중치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현재 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’21</a:t>
                      </a:r>
                      <a:r>
                        <a:rPr lang="ko-KR" altLang="en-US" sz="2400" dirty="0">
                          <a:solidFill>
                            <a:schemeClr val="bg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’22</a:t>
                      </a:r>
                      <a:r>
                        <a:rPr lang="ko-KR" altLang="en-US" sz="2400" dirty="0">
                          <a:solidFill>
                            <a:schemeClr val="bg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’23</a:t>
                      </a:r>
                      <a:r>
                        <a:rPr lang="ko-KR" altLang="en-US" sz="2400" dirty="0">
                          <a:solidFill>
                            <a:schemeClr val="bg2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184049"/>
                  </a:ext>
                </a:extLst>
              </a:tr>
              <a:tr h="149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신용카드 사용금액</a:t>
                      </a:r>
                      <a:endParaRPr lang="en-US" altLang="ko-KR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천원</a:t>
                      </a: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</a:t>
                      </a: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 청년층의 </a:t>
                      </a: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인당 연간 </a:t>
                      </a:r>
                      <a:endParaRPr lang="en-US" altLang="ko-KR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3,600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3,800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4,010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4,230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616314"/>
                  </a:ext>
                </a:extLst>
              </a:tr>
              <a:tr h="132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텔레마케팅</a:t>
                      </a: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계약</a:t>
                      </a:r>
                      <a:endParaRPr lang="en-US" altLang="ko-KR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성공률</a:t>
                      </a: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(%)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텔레마케팅</a:t>
                      </a: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대상고객 중 성공된</a:t>
                      </a:r>
                      <a:endParaRPr lang="en-US" altLang="ko-KR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8.8%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11%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14%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17%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68946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84390" y="823952"/>
            <a:ext cx="3670756" cy="10620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>
                <a:solidFill>
                  <a:srgbClr val="555F57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3.  분석계획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2002050" y="5785759"/>
            <a:ext cx="6675360" cy="61978"/>
            <a:chOff x="-2002050" y="5785759"/>
            <a:chExt cx="6675360" cy="619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002050" y="5785759"/>
              <a:ext cx="6675360" cy="619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5593" y="1581781"/>
            <a:ext cx="6171429" cy="138857"/>
            <a:chOff x="1285593" y="1581781"/>
            <a:chExt cx="6171429" cy="138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5593" y="1581781"/>
              <a:ext cx="6171429" cy="138857"/>
            </a:xfrm>
            <a:prstGeom prst="rect">
              <a:avLst/>
            </a:prstGeom>
          </p:spPr>
        </p:pic>
      </p:grp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A8EAB95C-D3A1-4D96-B14B-B75675AAE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022465"/>
              </p:ext>
            </p:extLst>
          </p:nvPr>
        </p:nvGraphicFramePr>
        <p:xfrm>
          <a:off x="1730437" y="2022626"/>
          <a:ext cx="15828483" cy="763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7563">
                  <a:extLst>
                    <a:ext uri="{9D8B030D-6E8A-4147-A177-3AD203B41FA5}">
                      <a16:colId xmlns:a16="http://schemas.microsoft.com/office/drawing/2014/main" val="1164278010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288519532"/>
                    </a:ext>
                  </a:extLst>
                </a:gridCol>
                <a:gridCol w="7424320">
                  <a:extLst>
                    <a:ext uri="{9D8B030D-6E8A-4147-A177-3AD203B41FA5}">
                      <a16:colId xmlns:a16="http://schemas.microsoft.com/office/drawing/2014/main" val="487882181"/>
                    </a:ext>
                  </a:extLst>
                </a:gridCol>
              </a:tblGrid>
              <a:tr h="913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분석방법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분석내용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9222404"/>
                  </a:ext>
                </a:extLst>
              </a:tr>
              <a:tr h="22844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데이터의 분포 특성 및</a:t>
                      </a:r>
                      <a:endParaRPr lang="en-US" altLang="ko-KR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 간의 관련성을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산점도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변수 간의 영향도를 사전에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523867"/>
                  </a:ext>
                </a:extLst>
              </a:tr>
              <a:tr h="228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사용횟수 대비 사용금액으로 업종별 사용금액 분포 확인</a:t>
                      </a:r>
                      <a:endParaRPr lang="en-US" altLang="ko-KR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 간의 상관성이 어느 정도인지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302192"/>
                  </a:ext>
                </a:extLst>
              </a:tr>
              <a:tr h="228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막대그래프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업종별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연령별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지역별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요일별</a:t>
                      </a:r>
                      <a:endParaRPr lang="en-US" altLang="ko-KR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횟수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금액 분포 확인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309603"/>
                  </a:ext>
                </a:extLst>
              </a:tr>
              <a:tr h="30458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 간의 유의한 차이를 확인 </a:t>
                      </a:r>
                      <a:endParaRPr lang="en-US" altLang="ko-KR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카이제곱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검정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설명변수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옵션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연령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결혼여부 등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따른 </a:t>
                      </a:r>
                      <a:endParaRPr lang="en-US" altLang="ko-KR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텔레마케팅의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성공률의 차이를 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300553"/>
                  </a:ext>
                </a:extLst>
              </a:tr>
              <a:tr h="3045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 sample t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검정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계약 성공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여부별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통화 시간의 차이를 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373862"/>
                  </a:ext>
                </a:extLst>
              </a:tr>
              <a:tr h="304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ANOVA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혜택 분야에 따른 사용횟수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사용금액의 차이 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2470429"/>
                  </a:ext>
                </a:extLst>
              </a:tr>
              <a:tr h="1048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혜택에 대한 고객의 수요를  파악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핵심단어분석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20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중후반이 선호하는 카드의 혜택을 분석하기 위한 </a:t>
                      </a:r>
                      <a:endParaRPr lang="en-US" altLang="ko-KR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크롤링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 텍스트 마이닝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213874"/>
                  </a:ext>
                </a:extLst>
              </a:tr>
              <a:tr h="152294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텔레마케팅의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</a:t>
                      </a:r>
                      <a:r>
                        <a:rPr lang="ko-KR" alt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타켓팅을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위한 모델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로지스틱 회귀분석</a:t>
                      </a: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Telemarketing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데이터에서 계약 성공률에 </a:t>
                      </a:r>
                      <a:endParaRPr lang="en-US" altLang="ko-KR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영향을 주는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설명변수를 확인</a:t>
                      </a:r>
                      <a:endParaRPr lang="en-US" altLang="ko-KR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소비데이터로 고객 선호 카드 사용 예측 </a:t>
                      </a:r>
                      <a:endParaRPr lang="en-US" altLang="ko-KR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평가지표를 종합적으로 고려하여 가장 높은 모델 선정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1308598"/>
                  </a:ext>
                </a:extLst>
              </a:tr>
              <a:tr h="2134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의사결정나무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572070"/>
                  </a:ext>
                </a:extLst>
              </a:tr>
              <a:tr h="15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랜덤포레스트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036839"/>
                  </a:ext>
                </a:extLst>
              </a:tr>
              <a:tr h="15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그레디언트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부스팅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673079"/>
                  </a:ext>
                </a:extLst>
              </a:tr>
              <a:tr h="152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Catboost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078877"/>
                  </a:ext>
                </a:extLst>
              </a:tr>
              <a:tr h="15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Xgboost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2661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Object 2">
            <a:extLst>
              <a:ext uri="{FF2B5EF4-FFF2-40B4-BE49-F238E27FC236}">
                <a16:creationId xmlns:a16="http://schemas.microsoft.com/office/drawing/2014/main" id="{AD352C61-103C-4646-A339-561C151B930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209524" y="190476"/>
            <a:ext cx="17866667" cy="9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84390" y="823952"/>
            <a:ext cx="3687213" cy="10620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100" dirty="0">
                <a:solidFill>
                  <a:srgbClr val="555F57"/>
                </a:solidFill>
                <a:latin typeface="맑은 고딕" panose="020B0503020000020004" pitchFamily="50" charset="-127"/>
                <a:cs typeface="에스코어 드림 4 Regular" pitchFamily="34" charset="0"/>
              </a:rPr>
              <a:t>4. 분석결과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2051678" y="1995166"/>
            <a:ext cx="15809219" cy="111319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ko-KR" altLang="en-US" sz="3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신용카드 사용 금액 확인 결과 </a:t>
            </a:r>
            <a:r>
              <a:rPr lang="en-US" altLang="ko-KR" sz="3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3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대의 카드 소비액이 적은 편이나</a:t>
            </a:r>
            <a:r>
              <a:rPr lang="en-US" altLang="ko-KR" sz="3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just"/>
            <a:r>
              <a:rPr lang="ko-KR" altLang="en-US" sz="3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가입비율이</a:t>
            </a:r>
            <a:r>
              <a:rPr lang="en-US" altLang="ko-KR" sz="3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높음에 따라 </a:t>
            </a:r>
            <a:r>
              <a:rPr lang="en-US" altLang="ko-KR" sz="3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3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대의 카드 소비를 증대할 수 있는 방안 필요 </a:t>
            </a:r>
            <a:endParaRPr lang="en-US" altLang="ko-KR" sz="3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600200" y="4077781"/>
            <a:ext cx="7305960" cy="5561519"/>
            <a:chOff x="1110571" y="4609413"/>
            <a:chExt cx="8032286" cy="51639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71" y="4609413"/>
              <a:ext cx="8032286" cy="51639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95584" y="3695700"/>
            <a:ext cx="4674922" cy="706620"/>
            <a:chOff x="3029208" y="4191914"/>
            <a:chExt cx="4161147" cy="6426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9208" y="4191914"/>
              <a:ext cx="4161147" cy="64269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090575" y="3802561"/>
            <a:ext cx="4355399" cy="4117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300" b="1" kern="0" spc="-1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3 Light" pitchFamily="34" charset="0"/>
              </a:rPr>
              <a:t>연령대별</a:t>
            </a:r>
            <a:r>
              <a:rPr lang="en-US" sz="2300" b="1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3 Light" pitchFamily="34" charset="0"/>
              </a:rPr>
              <a:t> </a:t>
            </a:r>
            <a:r>
              <a:rPr lang="en-US" sz="2300" b="1" kern="0" spc="-1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3 Light" pitchFamily="34" charset="0"/>
              </a:rPr>
              <a:t>신용카드</a:t>
            </a:r>
            <a:r>
              <a:rPr lang="en-US" sz="2300" b="1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3 Light" pitchFamily="34" charset="0"/>
              </a:rPr>
              <a:t> </a:t>
            </a:r>
            <a:r>
              <a:rPr lang="ko-KR" altLang="en-US" sz="2300" b="1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에스코어 드림 3 Light" pitchFamily="34" charset="0"/>
              </a:rPr>
              <a:t>총 사용금액</a:t>
            </a:r>
            <a:endParaRPr lang="en-US" sz="2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1285593" y="1581781"/>
            <a:ext cx="6171429" cy="138857"/>
            <a:chOff x="1285593" y="1581781"/>
            <a:chExt cx="6171429" cy="1388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5593" y="1581781"/>
              <a:ext cx="6171429" cy="138857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272498" y="1987305"/>
            <a:ext cx="589286" cy="8228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dirty="0">
                <a:solidFill>
                  <a:srgbClr val="595959"/>
                </a:solidFill>
                <a:latin typeface="Noto Sans CJK KR Regular" pitchFamily="34" charset="0"/>
                <a:cs typeface="Noto Sans CJK KR Regular" pitchFamily="34" charset="0"/>
              </a:rPr>
              <a:t>■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17EF52-1F98-4167-AA04-8FA93178F749}"/>
              </a:ext>
            </a:extLst>
          </p:cNvPr>
          <p:cNvSpPr/>
          <p:nvPr/>
        </p:nvSpPr>
        <p:spPr>
          <a:xfrm>
            <a:off x="2429159" y="8953500"/>
            <a:ext cx="304800" cy="357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42" name="그룹 1003">
            <a:extLst>
              <a:ext uri="{FF2B5EF4-FFF2-40B4-BE49-F238E27FC236}">
                <a16:creationId xmlns:a16="http://schemas.microsoft.com/office/drawing/2014/main" id="{A8CE2200-0736-4D10-AC42-973E6E97891F}"/>
              </a:ext>
            </a:extLst>
          </p:cNvPr>
          <p:cNvGrpSpPr/>
          <p:nvPr/>
        </p:nvGrpSpPr>
        <p:grpSpPr>
          <a:xfrm>
            <a:off x="9267919" y="4077781"/>
            <a:ext cx="7305960" cy="5561519"/>
            <a:chOff x="1110571" y="4609413"/>
            <a:chExt cx="8032286" cy="5163993"/>
          </a:xfrm>
        </p:grpSpPr>
        <p:pic>
          <p:nvPicPr>
            <p:cNvPr id="43" name="Object 10">
              <a:extLst>
                <a:ext uri="{FF2B5EF4-FFF2-40B4-BE49-F238E27FC236}">
                  <a16:creationId xmlns:a16="http://schemas.microsoft.com/office/drawing/2014/main" id="{5C12063E-2CE1-4AF1-9F61-2DB459B67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71" y="4609413"/>
              <a:ext cx="8032286" cy="5163993"/>
            </a:xfrm>
            <a:prstGeom prst="rect">
              <a:avLst/>
            </a:prstGeom>
          </p:spPr>
        </p:pic>
      </p:grpSp>
      <p:grpSp>
        <p:nvGrpSpPr>
          <p:cNvPr id="44" name="그룹 1005">
            <a:extLst>
              <a:ext uri="{FF2B5EF4-FFF2-40B4-BE49-F238E27FC236}">
                <a16:creationId xmlns:a16="http://schemas.microsoft.com/office/drawing/2014/main" id="{004F47C6-5838-4979-9AAC-034009D529D0}"/>
              </a:ext>
            </a:extLst>
          </p:cNvPr>
          <p:cNvGrpSpPr/>
          <p:nvPr/>
        </p:nvGrpSpPr>
        <p:grpSpPr>
          <a:xfrm>
            <a:off x="10663303" y="3695700"/>
            <a:ext cx="4674922" cy="706620"/>
            <a:chOff x="3029208" y="4191914"/>
            <a:chExt cx="4161147" cy="642699"/>
          </a:xfrm>
        </p:grpSpPr>
        <p:pic>
          <p:nvPicPr>
            <p:cNvPr id="45" name="Object 16">
              <a:extLst>
                <a:ext uri="{FF2B5EF4-FFF2-40B4-BE49-F238E27FC236}">
                  <a16:creationId xmlns:a16="http://schemas.microsoft.com/office/drawing/2014/main" id="{891F2B80-89F8-40EF-8B2C-4E90FB834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9208" y="4191914"/>
              <a:ext cx="4161147" cy="642699"/>
            </a:xfrm>
            <a:prstGeom prst="rect">
              <a:avLst/>
            </a:prstGeom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F62A1F4-E0E9-4171-92D0-DD809CD9812B}"/>
              </a:ext>
            </a:extLst>
          </p:cNvPr>
          <p:cNvSpPr/>
          <p:nvPr/>
        </p:nvSpPr>
        <p:spPr>
          <a:xfrm>
            <a:off x="10587797" y="8607880"/>
            <a:ext cx="328286" cy="764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84AEB27-8FCC-4CC7-AC2E-014FA3E8D556}"/>
              </a:ext>
            </a:extLst>
          </p:cNvPr>
          <p:cNvSpPr/>
          <p:nvPr/>
        </p:nvSpPr>
        <p:spPr>
          <a:xfrm>
            <a:off x="10411911" y="8596352"/>
            <a:ext cx="328286" cy="776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7FB800-D97D-455F-A239-4782E223595C}"/>
              </a:ext>
            </a:extLst>
          </p:cNvPr>
          <p:cNvSpPr txBox="1"/>
          <p:nvPr/>
        </p:nvSpPr>
        <p:spPr>
          <a:xfrm>
            <a:off x="11158006" y="8675284"/>
            <a:ext cx="42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20</a:t>
            </a:r>
            <a:r>
              <a:rPr lang="ko-KR" altLang="en-US" b="1" dirty="0"/>
              <a:t>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C9D6C5-01A4-48C7-B3BF-1F4CB913B7B2}"/>
              </a:ext>
            </a:extLst>
          </p:cNvPr>
          <p:cNvSpPr txBox="1"/>
          <p:nvPr/>
        </p:nvSpPr>
        <p:spPr>
          <a:xfrm>
            <a:off x="12008965" y="8675284"/>
            <a:ext cx="42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30</a:t>
            </a:r>
            <a:r>
              <a:rPr lang="ko-KR" altLang="en-US" b="1" dirty="0"/>
              <a:t>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116FB-D7B5-4891-9458-5CF20B9CB363}"/>
              </a:ext>
            </a:extLst>
          </p:cNvPr>
          <p:cNvSpPr txBox="1"/>
          <p:nvPr/>
        </p:nvSpPr>
        <p:spPr>
          <a:xfrm>
            <a:off x="12859924" y="8675284"/>
            <a:ext cx="42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40</a:t>
            </a:r>
            <a:r>
              <a:rPr lang="ko-KR" altLang="en-US" b="1" dirty="0"/>
              <a:t>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833D21-D506-42A3-B016-6F8BEA2691A6}"/>
              </a:ext>
            </a:extLst>
          </p:cNvPr>
          <p:cNvSpPr txBox="1"/>
          <p:nvPr/>
        </p:nvSpPr>
        <p:spPr>
          <a:xfrm>
            <a:off x="14561842" y="8675284"/>
            <a:ext cx="42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60</a:t>
            </a:r>
            <a:r>
              <a:rPr lang="ko-KR" altLang="en-US" b="1" dirty="0"/>
              <a:t>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02F36E-7FC0-415F-B90E-2B651F4DF498}"/>
              </a:ext>
            </a:extLst>
          </p:cNvPr>
          <p:cNvSpPr txBox="1"/>
          <p:nvPr/>
        </p:nvSpPr>
        <p:spPr>
          <a:xfrm>
            <a:off x="13710883" y="8675284"/>
            <a:ext cx="42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50</a:t>
            </a:r>
            <a:r>
              <a:rPr lang="ko-KR" altLang="en-US" b="1" dirty="0"/>
              <a:t>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6F13E-542F-4D36-87AF-E5664BAAA55C}"/>
              </a:ext>
            </a:extLst>
          </p:cNvPr>
          <p:cNvSpPr txBox="1"/>
          <p:nvPr/>
        </p:nvSpPr>
        <p:spPr>
          <a:xfrm>
            <a:off x="15412800" y="8675284"/>
            <a:ext cx="42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70</a:t>
            </a:r>
            <a:r>
              <a:rPr lang="ko-KR" altLang="en-US" b="1" dirty="0"/>
              <a:t>대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C413FC6-873C-47FD-AD02-840248CC38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886" r="19836" b="9173"/>
          <a:stretch/>
        </p:blipFill>
        <p:spPr>
          <a:xfrm>
            <a:off x="9724580" y="4966651"/>
            <a:ext cx="6429819" cy="368930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799829-EEBE-4A58-9C9B-26694620A234}"/>
              </a:ext>
            </a:extLst>
          </p:cNvPr>
          <p:cNvSpPr/>
          <p:nvPr/>
        </p:nvSpPr>
        <p:spPr>
          <a:xfrm>
            <a:off x="10296836" y="7879443"/>
            <a:ext cx="497838" cy="69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5DC38D8-D282-4AF2-AF59-43D4E52567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840" r="309" b="7263"/>
          <a:stretch/>
        </p:blipFill>
        <p:spPr>
          <a:xfrm>
            <a:off x="1780626" y="4610101"/>
            <a:ext cx="6829973" cy="41808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E5D9E47-4650-4BA1-B1B4-7F814B2EEE4F}"/>
              </a:ext>
            </a:extLst>
          </p:cNvPr>
          <p:cNvSpPr txBox="1"/>
          <p:nvPr/>
        </p:nvSpPr>
        <p:spPr>
          <a:xfrm>
            <a:off x="3092057" y="8719301"/>
            <a:ext cx="42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20</a:t>
            </a:r>
            <a:r>
              <a:rPr lang="ko-KR" altLang="en-US" b="1" dirty="0"/>
              <a:t>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014655-7279-425D-9BD9-CD45F1BD1517}"/>
              </a:ext>
            </a:extLst>
          </p:cNvPr>
          <p:cNvSpPr txBox="1"/>
          <p:nvPr/>
        </p:nvSpPr>
        <p:spPr>
          <a:xfrm>
            <a:off x="3796230" y="8719301"/>
            <a:ext cx="42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30</a:t>
            </a:r>
            <a:r>
              <a:rPr lang="ko-KR" altLang="en-US" b="1" dirty="0"/>
              <a:t>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4AC84B-FC03-4F99-875A-DC329732924C}"/>
              </a:ext>
            </a:extLst>
          </p:cNvPr>
          <p:cNvSpPr txBox="1"/>
          <p:nvPr/>
        </p:nvSpPr>
        <p:spPr>
          <a:xfrm>
            <a:off x="4500403" y="8719301"/>
            <a:ext cx="42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40</a:t>
            </a:r>
            <a:r>
              <a:rPr lang="ko-KR" altLang="en-US" b="1" dirty="0"/>
              <a:t>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4F8D14-EE69-4A4C-A81C-AF09642A81DB}"/>
              </a:ext>
            </a:extLst>
          </p:cNvPr>
          <p:cNvSpPr txBox="1"/>
          <p:nvPr/>
        </p:nvSpPr>
        <p:spPr>
          <a:xfrm>
            <a:off x="5204576" y="8719301"/>
            <a:ext cx="42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50</a:t>
            </a:r>
            <a:r>
              <a:rPr lang="ko-KR" altLang="en-US" b="1" dirty="0"/>
              <a:t>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A3E980-A6DF-4885-BAED-CA2F0D5F7B75}"/>
              </a:ext>
            </a:extLst>
          </p:cNvPr>
          <p:cNvSpPr txBox="1"/>
          <p:nvPr/>
        </p:nvSpPr>
        <p:spPr>
          <a:xfrm>
            <a:off x="5908749" y="8719301"/>
            <a:ext cx="42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60</a:t>
            </a:r>
            <a:r>
              <a:rPr lang="ko-KR" altLang="en-US" b="1" dirty="0"/>
              <a:t>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F29BEC-95D2-4F5E-AB4A-D585E5F507BB}"/>
              </a:ext>
            </a:extLst>
          </p:cNvPr>
          <p:cNvSpPr txBox="1"/>
          <p:nvPr/>
        </p:nvSpPr>
        <p:spPr>
          <a:xfrm>
            <a:off x="6612922" y="8719301"/>
            <a:ext cx="42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70</a:t>
            </a:r>
            <a:r>
              <a:rPr lang="ko-KR" altLang="en-US" b="1" dirty="0"/>
              <a:t>대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DA5B65-89DA-46E8-88A8-4A2CA7B4B5D5}"/>
              </a:ext>
            </a:extLst>
          </p:cNvPr>
          <p:cNvSpPr txBox="1"/>
          <p:nvPr/>
        </p:nvSpPr>
        <p:spPr>
          <a:xfrm>
            <a:off x="7317096" y="8719301"/>
            <a:ext cx="42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80</a:t>
            </a:r>
            <a:r>
              <a:rPr lang="ko-KR" altLang="en-US" b="1" dirty="0"/>
              <a:t>대</a:t>
            </a:r>
          </a:p>
        </p:txBody>
      </p:sp>
      <p:sp>
        <p:nvSpPr>
          <p:cNvPr id="52" name="Object 28">
            <a:extLst>
              <a:ext uri="{FF2B5EF4-FFF2-40B4-BE49-F238E27FC236}">
                <a16:creationId xmlns:a16="http://schemas.microsoft.com/office/drawing/2014/main" id="{71ED7D02-384B-4F61-9A73-5CA4B168194D}"/>
              </a:ext>
            </a:extLst>
          </p:cNvPr>
          <p:cNvSpPr txBox="1"/>
          <p:nvPr/>
        </p:nvSpPr>
        <p:spPr>
          <a:xfrm>
            <a:off x="10758294" y="3802561"/>
            <a:ext cx="4355399" cy="4117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300" b="1" kern="0" spc="-100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 pitchFamily="34" charset="0"/>
              </a:rPr>
              <a:t>연령대별</a:t>
            </a:r>
            <a:r>
              <a:rPr lang="en-US" sz="2300" b="1" kern="0" spc="-100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 pitchFamily="34" charset="0"/>
              </a:rPr>
              <a:t> </a:t>
            </a:r>
            <a:r>
              <a:rPr lang="ko-KR" altLang="en-US" sz="2300" b="1" kern="0" spc="-100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에스코어 드림 3 Light" pitchFamily="34" charset="0"/>
              </a:rPr>
              <a:t>신용카드 가입비율</a:t>
            </a:r>
            <a:endParaRPr lang="en-US" sz="23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968E3D-9663-4AC8-854E-A28F7CE2DA17}"/>
              </a:ext>
            </a:extLst>
          </p:cNvPr>
          <p:cNvSpPr txBox="1"/>
          <p:nvPr/>
        </p:nvSpPr>
        <p:spPr>
          <a:xfrm>
            <a:off x="2486369" y="8719300"/>
            <a:ext cx="42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10</a:t>
            </a:r>
            <a:r>
              <a:rPr lang="ko-KR" altLang="en-US" b="1" dirty="0"/>
              <a:t>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39C89A-CC9A-47D3-A74B-261BAFD1B4C1}"/>
              </a:ext>
            </a:extLst>
          </p:cNvPr>
          <p:cNvSpPr txBox="1"/>
          <p:nvPr/>
        </p:nvSpPr>
        <p:spPr>
          <a:xfrm>
            <a:off x="8024559" y="8726269"/>
            <a:ext cx="42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90</a:t>
            </a:r>
            <a:r>
              <a:rPr lang="ko-KR" altLang="en-US" b="1" dirty="0"/>
              <a:t>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948E22-7507-420C-B400-17E6985DF20F}"/>
              </a:ext>
            </a:extLst>
          </p:cNvPr>
          <p:cNvSpPr txBox="1"/>
          <p:nvPr/>
        </p:nvSpPr>
        <p:spPr>
          <a:xfrm>
            <a:off x="10342604" y="8691113"/>
            <a:ext cx="42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10</a:t>
            </a:r>
            <a:r>
              <a:rPr lang="ko-KR" altLang="en-US" b="1" dirty="0"/>
              <a:t>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1429</Words>
  <Application>Microsoft Office PowerPoint</Application>
  <PresentationFormat>사용자 지정</PresentationFormat>
  <Paragraphs>369</Paragraphs>
  <Slides>20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HancomEQN</vt:lpstr>
      <vt:lpstr>Malgun Gothic Semilight</vt:lpstr>
      <vt:lpstr>Noto Sans CJK KR Regular</vt:lpstr>
      <vt:lpstr>나눔스퀘어_ac</vt:lpstr>
      <vt:lpstr>맑은 고딕</vt:lpstr>
      <vt:lpstr>에스코어 드림 3 Light</vt:lpstr>
      <vt:lpstr>에스코어 드림 5 Medium</vt:lpstr>
      <vt:lpstr>에스코어 드림 6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김동현</cp:lastModifiedBy>
  <cp:revision>20</cp:revision>
  <dcterms:created xsi:type="dcterms:W3CDTF">2021-03-18T13:50:00Z</dcterms:created>
  <dcterms:modified xsi:type="dcterms:W3CDTF">2021-05-02T06:40:49Z</dcterms:modified>
</cp:coreProperties>
</file>